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30"/>
  </p:notesMasterIdLst>
  <p:sldIdLst>
    <p:sldId id="369" r:id="rId6"/>
    <p:sldId id="371" r:id="rId7"/>
    <p:sldId id="373" r:id="rId8"/>
    <p:sldId id="405" r:id="rId9"/>
    <p:sldId id="422" r:id="rId10"/>
    <p:sldId id="421" r:id="rId11"/>
    <p:sldId id="423" r:id="rId12"/>
    <p:sldId id="409" r:id="rId13"/>
    <p:sldId id="425" r:id="rId14"/>
    <p:sldId id="267" r:id="rId15"/>
    <p:sldId id="263" r:id="rId16"/>
    <p:sldId id="258" r:id="rId17"/>
    <p:sldId id="259" r:id="rId18"/>
    <p:sldId id="260" r:id="rId19"/>
    <p:sldId id="261" r:id="rId20"/>
    <p:sldId id="262" r:id="rId21"/>
    <p:sldId id="264" r:id="rId22"/>
    <p:sldId id="265" r:id="rId23"/>
    <p:sldId id="266" r:id="rId24"/>
    <p:sldId id="406" r:id="rId25"/>
    <p:sldId id="408" r:id="rId26"/>
    <p:sldId id="416" r:id="rId27"/>
    <p:sldId id="426" r:id="rId28"/>
    <p:sldId id="4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801FB-6920-4B05-AC48-569E27499AB5}" v="4" dt="2025-11-18T02:21:05.169"/>
    <p1510:client id="{E10E1C65-2984-C36E-B931-E1435CE838FC}" v="41" dt="2025-11-18T14:42:42.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78775" autoAdjust="0"/>
  </p:normalViewPr>
  <p:slideViewPr>
    <p:cSldViewPr snapToGrid="0">
      <p:cViewPr varScale="1">
        <p:scale>
          <a:sx n="92" d="100"/>
          <a:sy n="92" d="100"/>
        </p:scale>
        <p:origin x="1100"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6DD92-8386-4117-AFB4-0B64463C43E9}" type="datetimeFigureOut">
              <a:rPr lang="en-US" smtClean="0"/>
              <a:t>11/18/2025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F4B29-2DA5-4B8A-B742-16360E5DDC8D}" type="slidenum">
              <a:rPr lang="en-US" smtClean="0"/>
              <a:t>‹#›</a:t>
            </a:fld>
            <a:endParaRPr lang="en-US" dirty="0"/>
          </a:p>
        </p:txBody>
      </p:sp>
    </p:spTree>
    <p:extLst>
      <p:ext uri="{BB962C8B-B14F-4D97-AF65-F5344CB8AC3E}">
        <p14:creationId xmlns:p14="http://schemas.microsoft.com/office/powerpoint/2010/main" val="209158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A9D56-0B83-8BC8-334A-06776F24E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7F637-3A6A-25FD-778A-5857D8BDE446}"/>
              </a:ext>
            </a:extLst>
          </p:cNvPr>
          <p:cNvSpPr txBox="1">
            <a:spLocks noGrp="1"/>
          </p:cNvSpPr>
          <p:nvPr>
            <p:ph type="body" sz="quarter" idx="1"/>
          </p:nvPr>
        </p:nvSpPr>
        <p:spPr/>
        <p:txBody>
          <a:bodyPr/>
          <a:lstStyle/>
          <a:p>
            <a:r>
              <a:rPr lang="en-US" dirty="0"/>
              <a:t>These charts provide an update of our progress on the NASA SBIR Phase 1 STARDOM effort—the Safe Temporal Assignment, Requirements, Deconfliction and Optimization Model. </a:t>
            </a:r>
          </a:p>
        </p:txBody>
      </p:sp>
      <p:sp>
        <p:nvSpPr>
          <p:cNvPr id="4" name="Slide Number Placeholder 3">
            <a:extLst>
              <a:ext uri="{FF2B5EF4-FFF2-40B4-BE49-F238E27FC236}">
                <a16:creationId xmlns:a16="http://schemas.microsoft.com/office/drawing/2014/main" id="{6AB2288C-7F91-E9CD-DBB3-3B5FFB6CC32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6F8397-782B-4F61-91ED-575F640DD0C5}"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8A8A8-D3E1-C640-AF6D-B9F3625E1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A9DF4-C147-D118-50FD-02B98CF9A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F6947-DE69-4CF1-8751-6814430400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914123-E217-D354-FFEE-F102D06A63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169ED-B675-46C3-8E2B-B99865B42991}" type="slidenum">
              <a:rPr kumimoji="0" lang="en-US" sz="1200" b="0" i="0" u="none" strike="noStrike" kern="1200" cap="none" spc="0" normalizeH="0" baseline="0" noProof="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66943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We'll start with introductions, provide a brief overview of the STARDOM Concept and the progress made to date.  Then we, then move on to a Demonstration of what we’ve developed using our @Risk software tool.  Most Importantly, we invite your input and feedback on what we’ve done to date, and solicit any expectations you may have to help guide our future work.  Finally, we'll culminate with Next Steps.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169ED-B675-46C3-8E2B-B99865B42991}" type="slidenum">
              <a:rPr kumimoji="0" lang="en-US" sz="1200" b="0" i="0" u="none" strike="noStrike" kern="1200" cap="none" spc="0" normalizeH="0" baseline="0" noProof="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7467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169ED-B675-46C3-8E2B-B99865B42991}" type="slidenum">
              <a:rPr kumimoji="0" lang="en-US" sz="1200" b="0" i="0" u="none" strike="noStrike" kern="1200" cap="none" spc="0" normalizeH="0" baseline="0" noProof="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1135383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6C238-ADC0-B40C-E33D-0E9E27DC80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45047-72C6-E8A1-3383-2927DB429B8E}"/>
              </a:ext>
            </a:extLst>
          </p:cNvPr>
          <p:cNvSpPr txBox="1">
            <a:spLocks noGrp="1"/>
          </p:cNvSpPr>
          <p:nvPr>
            <p:ph type="body" sz="quarter" idx="1"/>
          </p:nvPr>
        </p:nvSpPr>
        <p:spPr/>
        <p:txBody>
          <a:bodyPr/>
          <a:lstStyle/>
          <a:p>
            <a:r>
              <a:rPr lang="en-US" dirty="0"/>
              <a:t>Our Phase I goal in STARDOM is to develop and demonstrate a capability that optimizes time-of-arrival assignments with quantified safety risk.  We plan to demonstrate this in representative scenarios, using benchmark metrics such as throughput, average &amp; 95</a:t>
            </a:r>
            <a:r>
              <a:rPr lang="en-US" baseline="30000" dirty="0"/>
              <a:t>th</a:t>
            </a:r>
            <a:r>
              <a:rPr lang="en-US" dirty="0"/>
              <a:t> percentile metrics, conflict rate, safety, efficiency, resilience, and fairness.</a:t>
            </a:r>
          </a:p>
          <a:p>
            <a:pPr lvl="0"/>
            <a:endParaRPr lang="en-US" dirty="0"/>
          </a:p>
        </p:txBody>
      </p:sp>
      <p:sp>
        <p:nvSpPr>
          <p:cNvPr id="4" name="Slide Number Placeholder 3">
            <a:extLst>
              <a:ext uri="{FF2B5EF4-FFF2-40B4-BE49-F238E27FC236}">
                <a16:creationId xmlns:a16="http://schemas.microsoft.com/office/drawing/2014/main" id="{1D3658D7-E78C-ABC5-5513-63DDF56BDA8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329BB2F-2E23-407A-A02D-42228687B9AD}"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CFBC-E309-C3C7-A4D3-0F4C00186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999E2-C35E-40AC-3525-55D394F0E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E2FA9-9D3D-EC31-F239-3DC2A8C73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FE2653-5C2E-E772-2479-97CC564334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169ED-B675-46C3-8E2B-B99865B42991}" type="slidenum">
              <a:rPr kumimoji="0" lang="en-US" sz="1200" b="0" i="0" u="none" strike="noStrike" kern="1200" cap="none" spc="0" normalizeH="0" baseline="0" noProof="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41929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94F2C-4AC5-CBD0-E706-E3091015D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9CF3F-0253-D425-8359-29C5D3A2C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24BF2-1C10-CFA3-7CB1-1CF45063634B}"/>
              </a:ext>
            </a:extLst>
          </p:cNvPr>
          <p:cNvSpPr>
            <a:spLocks noGrp="1"/>
          </p:cNvSpPr>
          <p:nvPr>
            <p:ph type="body" idx="1"/>
          </p:nvPr>
        </p:nvSpPr>
        <p:spPr/>
        <p:txBody>
          <a:bodyPr/>
          <a:lstStyle/>
          <a:p>
            <a:r>
              <a:rPr lang="en-US" dirty="0"/>
              <a:t>Shown here are the contract deliverables and due dates.</a:t>
            </a:r>
          </a:p>
        </p:txBody>
      </p:sp>
      <p:sp>
        <p:nvSpPr>
          <p:cNvPr id="4" name="Slide Number Placeholder 3">
            <a:extLst>
              <a:ext uri="{FF2B5EF4-FFF2-40B4-BE49-F238E27FC236}">
                <a16:creationId xmlns:a16="http://schemas.microsoft.com/office/drawing/2014/main" id="{406E6D1D-169F-210F-CA69-0D6D8AA548DE}"/>
              </a:ext>
            </a:extLst>
          </p:cNvPr>
          <p:cNvSpPr>
            <a:spLocks noGrp="1"/>
          </p:cNvSpPr>
          <p:nvPr>
            <p:ph type="sldNum" sz="quarter" idx="5"/>
          </p:nvPr>
        </p:nvSpPr>
        <p:spPr/>
        <p:txBody>
          <a:bodyPr/>
          <a:lstStyle/>
          <a:p>
            <a:fld id="{E4F0C523-ACD9-49F3-B683-51A36213C48E}" type="slidenum">
              <a:rPr lang="en-US" smtClean="0"/>
              <a:t>6</a:t>
            </a:fld>
            <a:endParaRPr lang="en-US" dirty="0"/>
          </a:p>
        </p:txBody>
      </p:sp>
    </p:spTree>
    <p:extLst>
      <p:ext uri="{BB962C8B-B14F-4D97-AF65-F5344CB8AC3E}">
        <p14:creationId xmlns:p14="http://schemas.microsoft.com/office/powerpoint/2010/main" val="11423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0C3E-07D6-39F8-8E8B-5FFE6C9C1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616D3-42C9-32CA-294D-B121976E8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E42FF-AFCE-B782-8B2B-09334BDDEF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67A4E3-C679-68BC-B981-082B1AF2E9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169ED-B675-46C3-8E2B-B99865B42991}" type="slidenum">
              <a:rPr kumimoji="0" lang="en-US" sz="1200" b="0" i="0" u="none" strike="noStrike" kern="1200" cap="none" spc="0" normalizeH="0" baseline="0" noProof="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413612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169ED-B675-46C3-8E2B-B99865B42991}" type="slidenum">
              <a:rPr kumimoji="0" lang="en-US" sz="1200" b="0" i="0" u="none" strike="noStrike" kern="1200" cap="none" spc="0" normalizeH="0" baseline="0" noProof="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393563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169ED-B675-46C3-8E2B-B99865B42991}" type="slidenum">
              <a:rPr kumimoji="0" lang="en-US" sz="1200" b="0" i="0" u="none" strike="noStrike" kern="1200" cap="none" spc="0" normalizeH="0" baseline="0" noProof="0">
                <a:ln>
                  <a:noFill/>
                </a:ln>
                <a:solidFill>
                  <a:srgbClr val="000000"/>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2691493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491D-06F4-F425-6700-5576829070F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036EE95-0DE2-90C1-E555-35BC42080A3C}"/>
              </a:ext>
            </a:extLst>
          </p:cNvPr>
          <p:cNvSpPr txBox="1">
            <a:spLocks noGrp="1"/>
          </p:cNvSpPr>
          <p:nvPr>
            <p:ph idx="1"/>
          </p:nvPr>
        </p:nvSpPr>
        <p:spPr/>
        <p:txBody>
          <a:bodyPr/>
          <a:lstStyle>
            <a:lvl1pPr>
              <a:defRPr b="1"/>
            </a:lvl1pPr>
            <a:lvl2pPr>
              <a:defRPr b="1"/>
            </a:lvl2pPr>
            <a:lvl3pPr>
              <a:defRPr/>
            </a:lvl3pPr>
            <a:lvl4pPr>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Slide Number Placeholder 5">
            <a:extLst>
              <a:ext uri="{FF2B5EF4-FFF2-40B4-BE49-F238E27FC236}">
                <a16:creationId xmlns:a16="http://schemas.microsoft.com/office/drawing/2014/main" id="{B860B013-24AD-FAB1-75CB-202B27D8E2FF}"/>
              </a:ext>
            </a:extLst>
          </p:cNvPr>
          <p:cNvSpPr txBox="1"/>
          <p:nvPr/>
        </p:nvSpPr>
        <p:spPr>
          <a:xfrm>
            <a:off x="8839203" y="6424592"/>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075211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BB6E-EC81-C6DB-F559-7AEAB15FE0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7B5885-645D-3EDA-7E8E-045BAF3795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D8137B-3281-8685-436C-E28A237825E5}"/>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5" name="Footer Placeholder 4">
            <a:extLst>
              <a:ext uri="{FF2B5EF4-FFF2-40B4-BE49-F238E27FC236}">
                <a16:creationId xmlns:a16="http://schemas.microsoft.com/office/drawing/2014/main" id="{68082FC2-C60D-0ACF-A322-A38899CC7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13EB0-A58F-D0F0-3BE6-365166DD5915}"/>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4345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8911-321B-C272-FF6A-A35CE43B1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12BBC-F0F1-7892-EA31-041AC9D02A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CC954F-8C50-A9F7-24EB-86F3D8AA2F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9C83FA-5438-89DF-4F36-EE6B8B61C05C}"/>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6" name="Footer Placeholder 5">
            <a:extLst>
              <a:ext uri="{FF2B5EF4-FFF2-40B4-BE49-F238E27FC236}">
                <a16:creationId xmlns:a16="http://schemas.microsoft.com/office/drawing/2014/main" id="{1D8F4BED-1C7C-73A5-5CCC-CC72814CD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D4304-8DEF-EAF9-BB4C-5C403E997E0A}"/>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859201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ED24-D63B-87F8-941F-AFB72CD9AD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C91CC2-79B6-9D80-2475-78531BC2E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395A5-43C3-1736-7D78-4AD8A2A42C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7393B5-0437-42D6-40C3-346FF36B2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BFE81-8C0A-965F-A2BA-E470BEA44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09DFE0-D0ED-4BB9-CF94-F73A99214763}"/>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8" name="Footer Placeholder 7">
            <a:extLst>
              <a:ext uri="{FF2B5EF4-FFF2-40B4-BE49-F238E27FC236}">
                <a16:creationId xmlns:a16="http://schemas.microsoft.com/office/drawing/2014/main" id="{EAF08C82-E0FE-54ED-55FD-D00F069FDF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BB7B54-EF06-8DB5-FB4C-A6151ABFDD10}"/>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115202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BC7A-C7AB-75D8-A39E-B43CE99F82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BF550D-5299-142F-4F30-930C5B9D40A0}"/>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4" name="Footer Placeholder 3">
            <a:extLst>
              <a:ext uri="{FF2B5EF4-FFF2-40B4-BE49-F238E27FC236}">
                <a16:creationId xmlns:a16="http://schemas.microsoft.com/office/drawing/2014/main" id="{93DA1EE8-0C1C-FCE8-A6C1-96C0911A23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058CC9-4E1F-D0A6-F869-F39D5AC32C4F}"/>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726121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B630-C1E7-D244-940B-3DF25E030B0A}"/>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3" name="Footer Placeholder 2">
            <a:extLst>
              <a:ext uri="{FF2B5EF4-FFF2-40B4-BE49-F238E27FC236}">
                <a16:creationId xmlns:a16="http://schemas.microsoft.com/office/drawing/2014/main" id="{0157C19E-6402-3DE9-B694-A7B2C8231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719E1-5647-6176-92CC-2F0264D35A47}"/>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1733155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6CA2-8692-5A10-F4AC-AA51F9AB8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5CA1BA-0A02-638C-B619-A18EB27AF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FA20C4-6062-8E6F-0DA4-043597A3F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7FE66-C61F-DA15-02AA-A965E88B15B3}"/>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6" name="Footer Placeholder 5">
            <a:extLst>
              <a:ext uri="{FF2B5EF4-FFF2-40B4-BE49-F238E27FC236}">
                <a16:creationId xmlns:a16="http://schemas.microsoft.com/office/drawing/2014/main" id="{886AFF5D-8773-F8F6-8EC4-88273F4EE2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1D01-7A64-7C89-1820-D1B4772F78E7}"/>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615887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68D0-CD33-919E-2BD4-2AB757889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95164D-3948-9359-D803-BFFE0360EE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8F5628-0E51-15BE-F457-4DD647B76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D000F-0F62-370C-E516-80438A2B09AB}"/>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6" name="Footer Placeholder 5">
            <a:extLst>
              <a:ext uri="{FF2B5EF4-FFF2-40B4-BE49-F238E27FC236}">
                <a16:creationId xmlns:a16="http://schemas.microsoft.com/office/drawing/2014/main" id="{29A79679-F7B0-86ED-9605-CE94F4AAF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8D35A-992C-0F50-97F2-9720C8E00387}"/>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29079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8EE0-736C-E7CA-AFB2-184740112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574158-6952-E824-BE43-8BE7857493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9E428-D8BB-0E89-6C8E-76655624E092}"/>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5" name="Footer Placeholder 4">
            <a:extLst>
              <a:ext uri="{FF2B5EF4-FFF2-40B4-BE49-F238E27FC236}">
                <a16:creationId xmlns:a16="http://schemas.microsoft.com/office/drawing/2014/main" id="{C44D4152-8AE8-58A1-9137-26D01D82B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9036-7771-CF6E-11F7-C4E5D2B41A19}"/>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72308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417F4B-7C68-010A-C9D2-73B060B7EE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0149D9-757D-72D0-0CA4-D4B24FBF41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8F94F-C872-F695-A4A8-3C0509E369D5}"/>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5" name="Footer Placeholder 4">
            <a:extLst>
              <a:ext uri="{FF2B5EF4-FFF2-40B4-BE49-F238E27FC236}">
                <a16:creationId xmlns:a16="http://schemas.microsoft.com/office/drawing/2014/main" id="{B0E46D72-682D-ECF2-B0B2-AA5C00150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203A6-0F2B-A0B5-A50A-A52A153ED58F}"/>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268220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4BF3828-4F5B-A7AC-D5A9-8D14F9B8437C}"/>
              </a:ext>
            </a:extLst>
          </p:cNvPr>
          <p:cNvSpPr txBox="1">
            <a:spLocks noGrp="1"/>
          </p:cNvSpPr>
          <p:nvPr>
            <p:ph type="body" idx="4294967295"/>
          </p:nvPr>
        </p:nvSpPr>
        <p:spPr>
          <a:xfrm>
            <a:off x="514478" y="3465018"/>
            <a:ext cx="10935391" cy="1500182"/>
          </a:xfrm>
        </p:spPr>
        <p:txBody>
          <a:bodyPr anchorCtr="1"/>
          <a:lstStyle>
            <a:lvl1pPr marL="0" indent="0" algn="ctr">
              <a:buNone/>
              <a:defRPr sz="2000"/>
            </a:lvl1pPr>
          </a:lstStyle>
          <a:p>
            <a:pPr lvl="0"/>
            <a:r>
              <a:rPr lang="en-US"/>
              <a:t>&lt;Supporting text, e.g., “Presented by First Last, Title”&gt;</a:t>
            </a:r>
          </a:p>
        </p:txBody>
      </p:sp>
      <p:sp>
        <p:nvSpPr>
          <p:cNvPr id="3" name="Text Placeholder 10">
            <a:extLst>
              <a:ext uri="{FF2B5EF4-FFF2-40B4-BE49-F238E27FC236}">
                <a16:creationId xmlns:a16="http://schemas.microsoft.com/office/drawing/2014/main" id="{9907A85A-E147-7B69-BCA7-B2C9DE86853D}"/>
              </a:ext>
            </a:extLst>
          </p:cNvPr>
          <p:cNvSpPr txBox="1">
            <a:spLocks noGrp="1"/>
          </p:cNvSpPr>
          <p:nvPr>
            <p:ph type="body" idx="4294967295"/>
          </p:nvPr>
        </p:nvSpPr>
        <p:spPr>
          <a:xfrm>
            <a:off x="514478" y="2534981"/>
            <a:ext cx="10935391" cy="930036"/>
          </a:xfrm>
        </p:spPr>
        <p:txBody>
          <a:bodyPr anchor="ctr" anchorCtr="1">
            <a:noAutofit/>
          </a:bodyPr>
          <a:lstStyle>
            <a:lvl1pPr marL="0" indent="0" algn="ctr">
              <a:buNone/>
              <a:defRPr sz="3200" b="1">
                <a:solidFill>
                  <a:srgbClr val="2B3486"/>
                </a:solidFill>
              </a:defRPr>
            </a:lvl1pPr>
          </a:lstStyle>
          <a:p>
            <a:pPr lvl="0"/>
            <a:r>
              <a:rPr lang="en-US"/>
              <a:t>&lt;Section Title&gt;</a:t>
            </a:r>
          </a:p>
        </p:txBody>
      </p:sp>
    </p:spTree>
    <p:extLst>
      <p:ext uri="{BB962C8B-B14F-4D97-AF65-F5344CB8AC3E}">
        <p14:creationId xmlns:p14="http://schemas.microsoft.com/office/powerpoint/2010/main" val="23091965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A98-0422-1AC7-ACF0-F9D036393E8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00CD6F3-8A8D-4931-5B67-7296DC7220F0}"/>
              </a:ext>
            </a:extLst>
          </p:cNvPr>
          <p:cNvSpPr txBox="1">
            <a:spLocks noGrp="1"/>
          </p:cNvSpPr>
          <p:nvPr>
            <p:ph idx="1"/>
          </p:nvPr>
        </p:nvSpPr>
        <p:spPr>
          <a:xfrm>
            <a:off x="360849" y="1825627"/>
            <a:ext cx="5427905" cy="4351336"/>
          </a:xfrm>
        </p:spPr>
        <p:txBody>
          <a:bodyPr/>
          <a:lstStyle>
            <a:lvl1pPr>
              <a:defRPr/>
            </a:lvl1pPr>
            <a:lvl2pPr>
              <a:defRPr/>
            </a:lvl2pPr>
            <a:lvl3pPr>
              <a:defRPr sz="1600"/>
            </a:lvl3pPr>
            <a:lvl4pPr>
              <a:defRPr sz="1600"/>
            </a:lvl4pPr>
            <a:lvl5pPr>
              <a:defRPr sz="1600">
                <a:latin typeface="HelveticaNeueLT Std Thin"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CEFAB-BD82-3EBE-1B6E-4E3901554D9B}"/>
              </a:ext>
            </a:extLst>
          </p:cNvPr>
          <p:cNvSpPr txBox="1">
            <a:spLocks noGrp="1"/>
          </p:cNvSpPr>
          <p:nvPr>
            <p:ph idx="2"/>
          </p:nvPr>
        </p:nvSpPr>
        <p:spPr>
          <a:xfrm>
            <a:off x="6197602" y="1825627"/>
            <a:ext cx="5377513" cy="4351336"/>
          </a:xfrm>
        </p:spPr>
        <p:txBody>
          <a:bodyPr/>
          <a:lstStyle>
            <a:lvl1pPr marL="0" indent="0">
              <a:buNone/>
              <a:defRPr/>
            </a:lvl1pPr>
          </a:lstStyle>
          <a:p>
            <a:pPr lvl="0"/>
            <a:endParaRPr lang="en-US"/>
          </a:p>
        </p:txBody>
      </p:sp>
    </p:spTree>
    <p:extLst>
      <p:ext uri="{BB962C8B-B14F-4D97-AF65-F5344CB8AC3E}">
        <p14:creationId xmlns:p14="http://schemas.microsoft.com/office/powerpoint/2010/main" val="2482366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9DE96A-4742-15A7-9AF8-7E30C99ADFC2}"/>
              </a:ext>
            </a:extLst>
          </p:cNvPr>
          <p:cNvSpPr/>
          <p:nvPr/>
        </p:nvSpPr>
        <p:spPr>
          <a:xfrm>
            <a:off x="0" y="0"/>
            <a:ext cx="12191996" cy="143394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pic>
        <p:nvPicPr>
          <p:cNvPr id="3" name="Picture 2">
            <a:extLst>
              <a:ext uri="{FF2B5EF4-FFF2-40B4-BE49-F238E27FC236}">
                <a16:creationId xmlns:a16="http://schemas.microsoft.com/office/drawing/2014/main" id="{2FCF34F8-3F17-9A94-06E3-FBE6834FDCFF}"/>
              </a:ext>
            </a:extLst>
          </p:cNvPr>
          <p:cNvPicPr>
            <a:picLocks noChangeAspect="1"/>
          </p:cNvPicPr>
          <p:nvPr/>
        </p:nvPicPr>
        <p:blipFill>
          <a:blip r:embed="rId2"/>
          <a:stretch>
            <a:fillRect/>
          </a:stretch>
        </p:blipFill>
        <p:spPr>
          <a:xfrm>
            <a:off x="8419264" y="-3383"/>
            <a:ext cx="3771314" cy="3200400"/>
          </a:xfrm>
          <a:prstGeom prst="rect">
            <a:avLst/>
          </a:prstGeom>
          <a:noFill/>
          <a:ln cap="flat">
            <a:noFill/>
          </a:ln>
        </p:spPr>
      </p:pic>
      <p:sp>
        <p:nvSpPr>
          <p:cNvPr id="4" name="Rectangle 3">
            <a:extLst>
              <a:ext uri="{FF2B5EF4-FFF2-40B4-BE49-F238E27FC236}">
                <a16:creationId xmlns:a16="http://schemas.microsoft.com/office/drawing/2014/main" id="{7E105899-BBD5-6451-0830-005719A81397}"/>
              </a:ext>
            </a:extLst>
          </p:cNvPr>
          <p:cNvSpPr/>
          <p:nvPr/>
        </p:nvSpPr>
        <p:spPr>
          <a:xfrm>
            <a:off x="57790" y="6309378"/>
            <a:ext cx="712719" cy="40800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5" name="Text Placeholder 2">
            <a:extLst>
              <a:ext uri="{FF2B5EF4-FFF2-40B4-BE49-F238E27FC236}">
                <a16:creationId xmlns:a16="http://schemas.microsoft.com/office/drawing/2014/main" id="{3D2B63A9-3429-B3F3-C64E-1460CB12568A}"/>
              </a:ext>
            </a:extLst>
          </p:cNvPr>
          <p:cNvSpPr txBox="1">
            <a:spLocks noGrp="1"/>
          </p:cNvSpPr>
          <p:nvPr>
            <p:ph type="body" idx="4294967295"/>
          </p:nvPr>
        </p:nvSpPr>
        <p:spPr>
          <a:xfrm>
            <a:off x="414150" y="4773177"/>
            <a:ext cx="9061493" cy="1075343"/>
          </a:xfrm>
        </p:spPr>
        <p:txBody>
          <a:bodyPr/>
          <a:lstStyle>
            <a:lvl1pPr marL="0" indent="0">
              <a:buNone/>
              <a:defRPr sz="2000" b="1"/>
            </a:lvl1pPr>
          </a:lstStyle>
          <a:p>
            <a:pPr lvl="0"/>
            <a:r>
              <a:rPr lang="en-US"/>
              <a:t>&lt;Supporting text, e.g., “Presented by First Last, Title”</a:t>
            </a:r>
            <a:br>
              <a:rPr lang="en-US"/>
            </a:br>
            <a:r>
              <a:rPr lang="en-US"/>
              <a:t>Month DD, YEAR&gt;</a:t>
            </a:r>
          </a:p>
        </p:txBody>
      </p:sp>
      <p:sp>
        <p:nvSpPr>
          <p:cNvPr id="6" name="Text Placeholder 10">
            <a:extLst>
              <a:ext uri="{FF2B5EF4-FFF2-40B4-BE49-F238E27FC236}">
                <a16:creationId xmlns:a16="http://schemas.microsoft.com/office/drawing/2014/main" id="{A0B28D31-DF8B-DC3B-FC79-B3A0A7E1F689}"/>
              </a:ext>
            </a:extLst>
          </p:cNvPr>
          <p:cNvSpPr txBox="1">
            <a:spLocks noGrp="1"/>
          </p:cNvSpPr>
          <p:nvPr>
            <p:ph type="body" idx="4294967295"/>
          </p:nvPr>
        </p:nvSpPr>
        <p:spPr>
          <a:xfrm>
            <a:off x="414150" y="3380180"/>
            <a:ext cx="9061493" cy="893725"/>
          </a:xfrm>
        </p:spPr>
        <p:txBody>
          <a:bodyPr anchor="ctr">
            <a:noAutofit/>
          </a:bodyPr>
          <a:lstStyle>
            <a:lvl1pPr marL="0" indent="0">
              <a:buNone/>
              <a:defRPr sz="4400" b="1">
                <a:solidFill>
                  <a:srgbClr val="2B3486"/>
                </a:solidFill>
              </a:defRPr>
            </a:lvl1pPr>
          </a:lstStyle>
          <a:p>
            <a:pPr lvl="0"/>
            <a:r>
              <a:rPr lang="en-US"/>
              <a:t>&lt;Title&gt;</a:t>
            </a:r>
          </a:p>
        </p:txBody>
      </p:sp>
      <p:sp>
        <p:nvSpPr>
          <p:cNvPr id="7" name="Rectangle 1">
            <a:extLst>
              <a:ext uri="{FF2B5EF4-FFF2-40B4-BE49-F238E27FC236}">
                <a16:creationId xmlns:a16="http://schemas.microsoft.com/office/drawing/2014/main" id="{0AF24E83-0C4D-9E19-65A2-C1D7771DC48E}"/>
              </a:ext>
            </a:extLst>
          </p:cNvPr>
          <p:cNvSpPr/>
          <p:nvPr/>
        </p:nvSpPr>
        <p:spPr>
          <a:xfrm>
            <a:off x="10755803" y="6468456"/>
            <a:ext cx="921724" cy="34018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8" name="TextBox 12">
            <a:extLst>
              <a:ext uri="{FF2B5EF4-FFF2-40B4-BE49-F238E27FC236}">
                <a16:creationId xmlns:a16="http://schemas.microsoft.com/office/drawing/2014/main" id="{5C23C2B7-C4B2-50C8-E13E-BC65BAFE35E7}"/>
              </a:ext>
            </a:extLst>
          </p:cNvPr>
          <p:cNvSpPr txBox="1"/>
          <p:nvPr/>
        </p:nvSpPr>
        <p:spPr>
          <a:xfrm>
            <a:off x="565684" y="6386187"/>
            <a:ext cx="1100943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1000" b="1" i="0" u="none" strike="noStrike" kern="1200" cap="none" spc="0" baseline="0" dirty="0">
                <a:solidFill>
                  <a:srgbClr val="000000"/>
                </a:solidFill>
                <a:uFillTx/>
                <a:latin typeface="Verdana" pitchFamily="34"/>
                <a:ea typeface="Verdana" pitchFamily="34"/>
                <a:cs typeface="Verdana" pitchFamily="34"/>
              </a:rPr>
              <a:t>11600 Sunrise Valley Dr, Suite 300, Reston, Virginia 20191 │ P: 703.889.8444 │ www.Concept-Solutions.com</a:t>
            </a:r>
          </a:p>
        </p:txBody>
      </p:sp>
      <p:pic>
        <p:nvPicPr>
          <p:cNvPr id="9" name="Picture 11">
            <a:extLst>
              <a:ext uri="{FF2B5EF4-FFF2-40B4-BE49-F238E27FC236}">
                <a16:creationId xmlns:a16="http://schemas.microsoft.com/office/drawing/2014/main" id="{8BD42613-2024-B694-31EC-33D8C46832F7}"/>
              </a:ext>
            </a:extLst>
          </p:cNvPr>
          <p:cNvPicPr>
            <a:picLocks noChangeAspect="1"/>
          </p:cNvPicPr>
          <p:nvPr/>
        </p:nvPicPr>
        <p:blipFill>
          <a:blip r:embed="rId3"/>
          <a:stretch>
            <a:fillRect/>
          </a:stretch>
        </p:blipFill>
        <p:spPr>
          <a:xfrm>
            <a:off x="310612" y="220306"/>
            <a:ext cx="3657600" cy="1376519"/>
          </a:xfrm>
          <a:prstGeom prst="rect">
            <a:avLst/>
          </a:prstGeom>
          <a:noFill/>
          <a:ln cap="flat">
            <a:noFill/>
          </a:ln>
        </p:spPr>
      </p:pic>
    </p:spTree>
    <p:extLst>
      <p:ext uri="{BB962C8B-B14F-4D97-AF65-F5344CB8AC3E}">
        <p14:creationId xmlns:p14="http://schemas.microsoft.com/office/powerpoint/2010/main" val="25402997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A">
    <p:spTree>
      <p:nvGrpSpPr>
        <p:cNvPr id="1" name=""/>
        <p:cNvGrpSpPr/>
        <p:nvPr/>
      </p:nvGrpSpPr>
      <p:grpSpPr>
        <a:xfrm>
          <a:off x="0" y="0"/>
          <a:ext cx="0" cy="0"/>
          <a:chOff x="0" y="0"/>
          <a:chExt cx="0" cy="0"/>
        </a:xfrm>
      </p:grpSpPr>
      <p:pic>
        <p:nvPicPr>
          <p:cNvPr id="2" name="Google Shape;131;p50" descr="A picture containing outdoor, train, sitting, large&#10;&#10;Description automatically generated">
            <a:extLst>
              <a:ext uri="{FF2B5EF4-FFF2-40B4-BE49-F238E27FC236}">
                <a16:creationId xmlns:a16="http://schemas.microsoft.com/office/drawing/2014/main" id="{B80AF5BC-EF70-7674-2F58-EA06B0A708F3}"/>
              </a:ext>
            </a:extLst>
          </p:cNvPr>
          <p:cNvPicPr>
            <a:picLocks noChangeAspect="1"/>
          </p:cNvPicPr>
          <p:nvPr/>
        </p:nvPicPr>
        <p:blipFill>
          <a:blip r:embed="rId2">
            <a:alphaModFix/>
          </a:blip>
          <a:srcRect/>
          <a:stretch>
            <a:fillRect/>
          </a:stretch>
        </p:blipFill>
        <p:spPr>
          <a:xfrm>
            <a:off x="0" y="0"/>
            <a:ext cx="12191996" cy="6858000"/>
          </a:xfrm>
          <a:prstGeom prst="rect">
            <a:avLst/>
          </a:prstGeom>
          <a:noFill/>
          <a:ln cap="flat">
            <a:noFill/>
          </a:ln>
        </p:spPr>
      </p:pic>
      <p:sp>
        <p:nvSpPr>
          <p:cNvPr id="3" name="Google Shape;132;p50">
            <a:extLst>
              <a:ext uri="{FF2B5EF4-FFF2-40B4-BE49-F238E27FC236}">
                <a16:creationId xmlns:a16="http://schemas.microsoft.com/office/drawing/2014/main" id="{23762989-86D0-A5AB-CD46-1749B013D7E7}"/>
              </a:ext>
            </a:extLst>
          </p:cNvPr>
          <p:cNvSpPr txBox="1">
            <a:spLocks noGrp="1"/>
          </p:cNvSpPr>
          <p:nvPr>
            <p:ph type="body" idx="4294967295"/>
          </p:nvPr>
        </p:nvSpPr>
        <p:spPr>
          <a:xfrm>
            <a:off x="1563688" y="3236976"/>
            <a:ext cx="9024935" cy="922336"/>
          </a:xfrm>
        </p:spPr>
        <p:txBody>
          <a:bodyPr lIns="91421" tIns="45701" rIns="91421" bIns="45701"/>
          <a:lstStyle>
            <a:lvl1pPr marL="457200" indent="-228600">
              <a:lnSpc>
                <a:spcPct val="90000"/>
              </a:lnSpc>
              <a:spcBef>
                <a:spcPts val="1000"/>
              </a:spcBef>
              <a:spcAft>
                <a:spcPts val="0"/>
              </a:spcAft>
              <a:buNone/>
              <a:defRPr sz="5400" b="1">
                <a:solidFill>
                  <a:srgbClr val="FFFFFF"/>
                </a:solidFill>
              </a:defRPr>
            </a:lvl1pPr>
          </a:lstStyle>
          <a:p>
            <a:pPr lvl="0"/>
            <a:endParaRPr lang="en-US"/>
          </a:p>
        </p:txBody>
      </p:sp>
    </p:spTree>
    <p:extLst>
      <p:ext uri="{BB962C8B-B14F-4D97-AF65-F5344CB8AC3E}">
        <p14:creationId xmlns:p14="http://schemas.microsoft.com/office/powerpoint/2010/main" val="87132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edium Title C">
    <p:spTree>
      <p:nvGrpSpPr>
        <p:cNvPr id="1" name=""/>
        <p:cNvGrpSpPr/>
        <p:nvPr/>
      </p:nvGrpSpPr>
      <p:grpSpPr>
        <a:xfrm>
          <a:off x="0" y="0"/>
          <a:ext cx="0" cy="0"/>
          <a:chOff x="0" y="0"/>
          <a:chExt cx="0" cy="0"/>
        </a:xfrm>
      </p:grpSpPr>
      <p:pic>
        <p:nvPicPr>
          <p:cNvPr id="2" name="Google Shape;119;p41" descr="A picture containing light, table, night, blurry&#10;&#10;Description automatically generated">
            <a:extLst>
              <a:ext uri="{FF2B5EF4-FFF2-40B4-BE49-F238E27FC236}">
                <a16:creationId xmlns:a16="http://schemas.microsoft.com/office/drawing/2014/main" id="{960E51EF-5DF2-8D9B-3BDC-2CAD36EA3E54}"/>
              </a:ext>
            </a:extLst>
          </p:cNvPr>
          <p:cNvPicPr>
            <a:picLocks noChangeAspect="1"/>
          </p:cNvPicPr>
          <p:nvPr/>
        </p:nvPicPr>
        <p:blipFill>
          <a:blip r:embed="rId2">
            <a:alphaModFix/>
          </a:blip>
          <a:srcRect/>
          <a:stretch>
            <a:fillRect/>
          </a:stretch>
        </p:blipFill>
        <p:spPr>
          <a:xfrm>
            <a:off x="0" y="0"/>
            <a:ext cx="12191996" cy="1308195"/>
          </a:xfrm>
          <a:prstGeom prst="rect">
            <a:avLst/>
          </a:prstGeom>
          <a:noFill/>
          <a:ln cap="flat">
            <a:noFill/>
          </a:ln>
        </p:spPr>
      </p:pic>
      <p:sp>
        <p:nvSpPr>
          <p:cNvPr id="3" name="Google Shape;120;p41">
            <a:extLst>
              <a:ext uri="{FF2B5EF4-FFF2-40B4-BE49-F238E27FC236}">
                <a16:creationId xmlns:a16="http://schemas.microsoft.com/office/drawing/2014/main" id="{A0E24268-EFA7-FA28-57C4-42B3669426F9}"/>
              </a:ext>
            </a:extLst>
          </p:cNvPr>
          <p:cNvSpPr txBox="1">
            <a:spLocks noGrp="1"/>
          </p:cNvSpPr>
          <p:nvPr>
            <p:ph type="title"/>
          </p:nvPr>
        </p:nvSpPr>
        <p:spPr>
          <a:xfrm>
            <a:off x="412056" y="318192"/>
            <a:ext cx="11367875" cy="990002"/>
          </a:xfrm>
        </p:spPr>
        <p:txBody>
          <a:bodyPr lIns="91421" tIns="45701" rIns="91421" bIns="45701">
            <a:normAutofit/>
          </a:bodyPr>
          <a:lstStyle>
            <a:lvl1pPr>
              <a:defRPr sz="4000">
                <a:solidFill>
                  <a:srgbClr val="FFFFFF"/>
                </a:solidFill>
                <a:latin typeface="Arial"/>
                <a:ea typeface="Arial"/>
                <a:cs typeface="Arial"/>
              </a:defRPr>
            </a:lvl1pPr>
          </a:lstStyle>
          <a:p>
            <a:pPr lvl="0"/>
            <a:endParaRPr lang="en-US"/>
          </a:p>
        </p:txBody>
      </p:sp>
      <p:sp>
        <p:nvSpPr>
          <p:cNvPr id="4" name="Google Shape;121;p41">
            <a:extLst>
              <a:ext uri="{FF2B5EF4-FFF2-40B4-BE49-F238E27FC236}">
                <a16:creationId xmlns:a16="http://schemas.microsoft.com/office/drawing/2014/main" id="{81C75DBD-D6C1-59D2-8D80-62AB5AC66DE4}"/>
              </a:ext>
            </a:extLst>
          </p:cNvPr>
          <p:cNvSpPr txBox="1">
            <a:spLocks noGrp="1"/>
          </p:cNvSpPr>
          <p:nvPr>
            <p:ph type="body" idx="4294967295"/>
          </p:nvPr>
        </p:nvSpPr>
        <p:spPr>
          <a:xfrm>
            <a:off x="412065" y="1524003"/>
            <a:ext cx="11367875" cy="4802127"/>
          </a:xfrm>
        </p:spPr>
        <p:txBody>
          <a:bodyPr lIns="0" tIns="45701" rIns="91421" bIns="45701">
            <a:noAutofit/>
          </a:bodyPr>
          <a:lstStyle>
            <a:lvl1pPr marL="457200" indent="-355601">
              <a:lnSpc>
                <a:spcPct val="90000"/>
              </a:lnSpc>
              <a:spcBef>
                <a:spcPts val="1000"/>
              </a:spcBef>
              <a:spcAft>
                <a:spcPts val="0"/>
              </a:spcAft>
              <a:buClr>
                <a:srgbClr val="0A1F8F"/>
              </a:buClr>
              <a:buSzPts val="2000"/>
              <a:buFont typeface="Noto Sans Symbols"/>
              <a:buChar char="▪"/>
              <a:defRPr sz="2000">
                <a:latin typeface="Arial"/>
                <a:ea typeface="Arial"/>
                <a:cs typeface="Arial"/>
              </a:defRPr>
            </a:lvl1pPr>
          </a:lstStyle>
          <a:p>
            <a:pPr lvl="0"/>
            <a:endParaRPr lang="en-US"/>
          </a:p>
        </p:txBody>
      </p:sp>
      <p:sp>
        <p:nvSpPr>
          <p:cNvPr id="5" name="Google Shape;122;p41">
            <a:extLst>
              <a:ext uri="{FF2B5EF4-FFF2-40B4-BE49-F238E27FC236}">
                <a16:creationId xmlns:a16="http://schemas.microsoft.com/office/drawing/2014/main" id="{9343E342-8CD5-1993-8EF8-740B850E94D5}"/>
              </a:ext>
            </a:extLst>
          </p:cNvPr>
          <p:cNvSpPr txBox="1">
            <a:spLocks noGrp="1"/>
          </p:cNvSpPr>
          <p:nvPr>
            <p:ph type="sldNum" sz="quarter" idx="8"/>
          </p:nvPr>
        </p:nvSpPr>
        <p:spPr>
          <a:xfrm>
            <a:off x="11664726" y="6487110"/>
            <a:ext cx="345643" cy="184663"/>
          </a:xfrm>
          <a:prstGeom prst="rect">
            <a:avLst/>
          </a:prstGeom>
          <a:noFill/>
          <a:ln>
            <a:noFill/>
          </a:ln>
        </p:spPr>
        <p:txBody>
          <a:bodyPr vert="horz" wrap="square" lIns="91421" tIns="45701" rIns="91421" bIns="45701" anchor="ctr" anchorCtr="1" compatLnSpc="1">
            <a:noAutofit/>
          </a:bodyPr>
          <a:lstStyle>
            <a:lvl1pPr marL="0" marR="0" lvl="0" indent="0" algn="ctr" defTabSz="9144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Arial"/>
                <a:ea typeface="Arial"/>
                <a:cs typeface="Arial"/>
              </a:defRPr>
            </a:lvl1pPr>
          </a:lstStyle>
          <a:p>
            <a:pPr lvl="0"/>
            <a:fld id="{D530C05D-18A7-4414-9B93-781715FF4A7A}" type="slidenum">
              <a:t>‹#›</a:t>
            </a:fld>
            <a:endParaRPr lang="en-US" dirty="0"/>
          </a:p>
        </p:txBody>
      </p:sp>
      <p:pic>
        <p:nvPicPr>
          <p:cNvPr id="6" name="Google Shape;123;p41">
            <a:extLst>
              <a:ext uri="{FF2B5EF4-FFF2-40B4-BE49-F238E27FC236}">
                <a16:creationId xmlns:a16="http://schemas.microsoft.com/office/drawing/2014/main" id="{C31E27D1-B8F5-7FE7-CA26-9969F1A5C7DB}"/>
              </a:ext>
            </a:extLst>
          </p:cNvPr>
          <p:cNvPicPr>
            <a:picLocks noChangeAspect="1"/>
          </p:cNvPicPr>
          <p:nvPr/>
        </p:nvPicPr>
        <p:blipFill>
          <a:blip r:embed="rId3">
            <a:alphaModFix/>
          </a:blip>
          <a:srcRect/>
          <a:stretch>
            <a:fillRect/>
          </a:stretch>
        </p:blipFill>
        <p:spPr>
          <a:xfrm>
            <a:off x="11357488" y="6506650"/>
            <a:ext cx="203554" cy="184663"/>
          </a:xfrm>
          <a:prstGeom prst="rect">
            <a:avLst/>
          </a:prstGeom>
          <a:noFill/>
          <a:ln cap="flat">
            <a:noFill/>
          </a:ln>
        </p:spPr>
      </p:pic>
      <p:cxnSp>
        <p:nvCxnSpPr>
          <p:cNvPr id="7" name="Google Shape;124;p41">
            <a:extLst>
              <a:ext uri="{FF2B5EF4-FFF2-40B4-BE49-F238E27FC236}">
                <a16:creationId xmlns:a16="http://schemas.microsoft.com/office/drawing/2014/main" id="{1C6EBF03-3C9A-D157-C38C-9734EB7A162D}"/>
              </a:ext>
            </a:extLst>
          </p:cNvPr>
          <p:cNvCxnSpPr/>
          <p:nvPr/>
        </p:nvCxnSpPr>
        <p:spPr>
          <a:xfrm>
            <a:off x="11664726" y="6424592"/>
            <a:ext cx="0" cy="345643"/>
          </a:xfrm>
          <a:prstGeom prst="straightConnector1">
            <a:avLst/>
          </a:prstGeom>
          <a:noFill/>
          <a:ln w="9528" cap="flat">
            <a:solidFill>
              <a:srgbClr val="757070"/>
            </a:solidFill>
            <a:prstDash val="solid"/>
            <a:miter/>
          </a:ln>
        </p:spPr>
      </p:cxnSp>
    </p:spTree>
    <p:extLst>
      <p:ext uri="{BB962C8B-B14F-4D97-AF65-F5344CB8AC3E}">
        <p14:creationId xmlns:p14="http://schemas.microsoft.com/office/powerpoint/2010/main" val="410614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mall Title B">
    <p:spTree>
      <p:nvGrpSpPr>
        <p:cNvPr id="1" name=""/>
        <p:cNvGrpSpPr/>
        <p:nvPr/>
      </p:nvGrpSpPr>
      <p:grpSpPr>
        <a:xfrm>
          <a:off x="0" y="0"/>
          <a:ext cx="0" cy="0"/>
          <a:chOff x="0" y="0"/>
          <a:chExt cx="0" cy="0"/>
        </a:xfrm>
      </p:grpSpPr>
      <p:sp>
        <p:nvSpPr>
          <p:cNvPr id="2" name="Google Shape;125;p41">
            <a:extLst>
              <a:ext uri="{FF2B5EF4-FFF2-40B4-BE49-F238E27FC236}">
                <a16:creationId xmlns:a16="http://schemas.microsoft.com/office/drawing/2014/main" id="{1F697D46-7865-5CC4-E912-25BE4CEBEA30}"/>
              </a:ext>
            </a:extLst>
          </p:cNvPr>
          <p:cNvSpPr txBox="1">
            <a:spLocks noGrp="1"/>
          </p:cNvSpPr>
          <p:nvPr>
            <p:ph type="body" idx="4294967295"/>
          </p:nvPr>
        </p:nvSpPr>
        <p:spPr>
          <a:xfrm>
            <a:off x="412065" y="1239917"/>
            <a:ext cx="11367875" cy="4800627"/>
          </a:xfrm>
        </p:spPr>
        <p:txBody>
          <a:bodyPr lIns="0" tIns="45701" rIns="91421" bIns="45701">
            <a:noAutofit/>
          </a:bodyPr>
          <a:lstStyle>
            <a:lvl1pPr marL="457200" indent="-355601">
              <a:lnSpc>
                <a:spcPct val="90000"/>
              </a:lnSpc>
              <a:spcBef>
                <a:spcPts val="1000"/>
              </a:spcBef>
              <a:spcAft>
                <a:spcPts val="0"/>
              </a:spcAft>
              <a:buClr>
                <a:srgbClr val="0A1F8F"/>
              </a:buClr>
              <a:buSzPts val="2000"/>
              <a:buFont typeface="Noto Sans Symbols"/>
              <a:buChar char="▪"/>
              <a:defRPr sz="2000">
                <a:latin typeface="Arial"/>
                <a:ea typeface="Arial"/>
                <a:cs typeface="Arial"/>
              </a:defRPr>
            </a:lvl1pPr>
          </a:lstStyle>
          <a:p>
            <a:pPr lvl="0"/>
            <a:endParaRPr lang="en-US"/>
          </a:p>
        </p:txBody>
      </p:sp>
      <p:sp>
        <p:nvSpPr>
          <p:cNvPr id="3" name="Google Shape;127;p41">
            <a:extLst>
              <a:ext uri="{FF2B5EF4-FFF2-40B4-BE49-F238E27FC236}">
                <a16:creationId xmlns:a16="http://schemas.microsoft.com/office/drawing/2014/main" id="{3B085FB0-E723-4057-5C5E-00380E8D0B6E}"/>
              </a:ext>
            </a:extLst>
          </p:cNvPr>
          <p:cNvSpPr txBox="1">
            <a:spLocks noGrp="1"/>
          </p:cNvSpPr>
          <p:nvPr>
            <p:ph type="sldNum" sz="quarter" idx="8"/>
          </p:nvPr>
        </p:nvSpPr>
        <p:spPr>
          <a:xfrm>
            <a:off x="11664726" y="6487110"/>
            <a:ext cx="345643" cy="184663"/>
          </a:xfrm>
          <a:prstGeom prst="rect">
            <a:avLst/>
          </a:prstGeom>
          <a:noFill/>
          <a:ln>
            <a:noFill/>
          </a:ln>
        </p:spPr>
        <p:txBody>
          <a:bodyPr vert="horz" wrap="square" lIns="91421" tIns="45701" rIns="91421" bIns="45701" anchor="ctr" anchorCtr="1" compatLnSpc="1">
            <a:noAutofit/>
          </a:bodyPr>
          <a:lstStyle>
            <a:lvl1pPr marL="0" marR="0" lvl="0" indent="0" algn="ctr" defTabSz="914400" rtl="0" fontAlgn="auto" hangingPunct="1">
              <a:lnSpc>
                <a:spcPct val="100000"/>
              </a:lnSpc>
              <a:spcBef>
                <a:spcPts val="0"/>
              </a:spcBef>
              <a:spcAft>
                <a:spcPts val="0"/>
              </a:spcAft>
              <a:buNone/>
              <a:tabLst/>
              <a:defRPr lang="en-US" sz="1000" b="0" i="0" u="none" strike="noStrike" kern="1200" cap="none" spc="0" baseline="0">
                <a:solidFill>
                  <a:srgbClr val="000000"/>
                </a:solidFill>
                <a:uFillTx/>
                <a:latin typeface="Arial"/>
                <a:ea typeface="Arial"/>
                <a:cs typeface="Arial"/>
              </a:defRPr>
            </a:lvl1pPr>
          </a:lstStyle>
          <a:p>
            <a:pPr lvl="0"/>
            <a:fld id="{5CC6603B-79A4-4FFA-81A9-172A3DC2A64D}" type="slidenum">
              <a:t>‹#›</a:t>
            </a:fld>
            <a:endParaRPr lang="en-US" dirty="0"/>
          </a:p>
        </p:txBody>
      </p:sp>
      <p:cxnSp>
        <p:nvCxnSpPr>
          <p:cNvPr id="4" name="Google Shape;130;p41">
            <a:extLst>
              <a:ext uri="{FF2B5EF4-FFF2-40B4-BE49-F238E27FC236}">
                <a16:creationId xmlns:a16="http://schemas.microsoft.com/office/drawing/2014/main" id="{1E7FD92B-56D7-3C50-F6DA-395EDD3EEC60}"/>
              </a:ext>
            </a:extLst>
          </p:cNvPr>
          <p:cNvCxnSpPr/>
          <p:nvPr/>
        </p:nvCxnSpPr>
        <p:spPr>
          <a:xfrm>
            <a:off x="11664726" y="6424592"/>
            <a:ext cx="0" cy="345643"/>
          </a:xfrm>
          <a:prstGeom prst="straightConnector1">
            <a:avLst/>
          </a:prstGeom>
          <a:noFill/>
          <a:ln w="9528" cap="flat">
            <a:solidFill>
              <a:srgbClr val="757070"/>
            </a:solidFill>
            <a:prstDash val="solid"/>
            <a:miter/>
          </a:ln>
        </p:spPr>
      </p:cxnSp>
      <p:cxnSp>
        <p:nvCxnSpPr>
          <p:cNvPr id="5" name="Google Shape;82;p35">
            <a:extLst>
              <a:ext uri="{FF2B5EF4-FFF2-40B4-BE49-F238E27FC236}">
                <a16:creationId xmlns:a16="http://schemas.microsoft.com/office/drawing/2014/main" id="{C2719F88-819D-7798-BFB6-3E1E83314607}"/>
              </a:ext>
            </a:extLst>
          </p:cNvPr>
          <p:cNvCxnSpPr/>
          <p:nvPr/>
        </p:nvCxnSpPr>
        <p:spPr>
          <a:xfrm>
            <a:off x="11664726" y="6424592"/>
            <a:ext cx="0" cy="345643"/>
          </a:xfrm>
          <a:prstGeom prst="straightConnector1">
            <a:avLst/>
          </a:prstGeom>
          <a:noFill/>
          <a:ln w="9528" cap="flat">
            <a:solidFill>
              <a:srgbClr val="757070"/>
            </a:solidFill>
            <a:prstDash val="solid"/>
            <a:miter/>
          </a:ln>
        </p:spPr>
      </p:cxnSp>
    </p:spTree>
    <p:extLst>
      <p:ext uri="{BB962C8B-B14F-4D97-AF65-F5344CB8AC3E}">
        <p14:creationId xmlns:p14="http://schemas.microsoft.com/office/powerpoint/2010/main" val="68764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ACE5-F693-0847-4703-EF7DF53A51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54A4F4-969E-9BE4-B2B2-F2FB553CB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454CBC-95F6-8153-A7C9-52F94BC785BF}"/>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5" name="Footer Placeholder 4">
            <a:extLst>
              <a:ext uri="{FF2B5EF4-FFF2-40B4-BE49-F238E27FC236}">
                <a16:creationId xmlns:a16="http://schemas.microsoft.com/office/drawing/2014/main" id="{2EF7E595-F979-9F53-2E0B-A67FC14F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C89A8-7377-A856-86A2-C40B0A182F2A}"/>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1759948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6108-8E55-5BB8-027D-CCBAF5EDC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47EBF-5E4A-5CF6-C4D4-D57CD55DF0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A81B9-1BAD-6D18-4BFB-DC1DE4F364B9}"/>
              </a:ext>
            </a:extLst>
          </p:cNvPr>
          <p:cNvSpPr>
            <a:spLocks noGrp="1"/>
          </p:cNvSpPr>
          <p:nvPr>
            <p:ph type="dt" sz="half" idx="10"/>
          </p:nvPr>
        </p:nvSpPr>
        <p:spPr/>
        <p:txBody>
          <a:bodyPr/>
          <a:lstStyle/>
          <a:p>
            <a:fld id="{7291C2D6-8654-4A8C-B92E-B4E3A441F886}" type="datetimeFigureOut">
              <a:rPr lang="en-US" smtClean="0"/>
              <a:t>11/18/2025</a:t>
            </a:fld>
            <a:endParaRPr lang="en-US"/>
          </a:p>
        </p:txBody>
      </p:sp>
      <p:sp>
        <p:nvSpPr>
          <p:cNvPr id="5" name="Footer Placeholder 4">
            <a:extLst>
              <a:ext uri="{FF2B5EF4-FFF2-40B4-BE49-F238E27FC236}">
                <a16:creationId xmlns:a16="http://schemas.microsoft.com/office/drawing/2014/main" id="{6A963C9A-D46F-839A-00AE-5FD10D2E1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4E002-0BE3-4A06-DFA9-B281DEFA2C5D}"/>
              </a:ext>
            </a:extLst>
          </p:cNvPr>
          <p:cNvSpPr>
            <a:spLocks noGrp="1"/>
          </p:cNvSpPr>
          <p:nvPr>
            <p:ph type="sldNum" sz="quarter" idx="12"/>
          </p:nvPr>
        </p:nvSpPr>
        <p:spPr/>
        <p:txBody>
          <a:bodyPr/>
          <a:lstStyle/>
          <a:p>
            <a:fld id="{219D5930-3E96-4310-8FE5-69F990AEF632}" type="slidenum">
              <a:rPr lang="en-US" smtClean="0"/>
              <a:t>‹#›</a:t>
            </a:fld>
            <a:endParaRPr lang="en-US"/>
          </a:p>
        </p:txBody>
      </p:sp>
    </p:spTree>
    <p:extLst>
      <p:ext uri="{BB962C8B-B14F-4D97-AF65-F5344CB8AC3E}">
        <p14:creationId xmlns:p14="http://schemas.microsoft.com/office/powerpoint/2010/main" val="308271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90B54-1371-D046-5632-CA202AA70B0B}"/>
              </a:ext>
            </a:extLst>
          </p:cNvPr>
          <p:cNvSpPr txBox="1">
            <a:spLocks noGrp="1"/>
          </p:cNvSpPr>
          <p:nvPr>
            <p:ph type="title"/>
          </p:nvPr>
        </p:nvSpPr>
        <p:spPr>
          <a:xfrm>
            <a:off x="360849" y="114300"/>
            <a:ext cx="7578583" cy="914400"/>
          </a:xfrm>
          <a:prstGeom prst="rect">
            <a:avLst/>
          </a:prstGeom>
          <a:noFill/>
          <a:ln>
            <a:noFill/>
          </a:ln>
        </p:spPr>
        <p:txBody>
          <a:bodyPr vert="horz" wrap="square" lIns="91440" tIns="45720" rIns="91440" bIns="45720" anchor="ctr" anchorCtr="0" compatLnSpc="1">
            <a:noAutofit/>
          </a:bodyPr>
          <a:lstStyle/>
          <a:p>
            <a:pPr lvl="0"/>
            <a:endParaRPr lang="en-US"/>
          </a:p>
        </p:txBody>
      </p:sp>
      <p:sp>
        <p:nvSpPr>
          <p:cNvPr id="3" name="Text Placeholder 2">
            <a:extLst>
              <a:ext uri="{FF2B5EF4-FFF2-40B4-BE49-F238E27FC236}">
                <a16:creationId xmlns:a16="http://schemas.microsoft.com/office/drawing/2014/main" id="{15101628-DFC0-6FF2-4156-9E40CA3A667A}"/>
              </a:ext>
            </a:extLst>
          </p:cNvPr>
          <p:cNvSpPr txBox="1">
            <a:spLocks noGrp="1"/>
          </p:cNvSpPr>
          <p:nvPr>
            <p:ph type="body" idx="1"/>
          </p:nvPr>
        </p:nvSpPr>
        <p:spPr>
          <a:xfrm>
            <a:off x="360849" y="1470346"/>
            <a:ext cx="11221544" cy="4685413"/>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1C79416-6548-9CDD-C616-9D68F4ADC4B5}"/>
              </a:ext>
            </a:extLst>
          </p:cNvPr>
          <p:cNvSpPr txBox="1"/>
          <p:nvPr/>
        </p:nvSpPr>
        <p:spPr>
          <a:xfrm>
            <a:off x="9014776" y="6422260"/>
            <a:ext cx="2743200" cy="259186"/>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Verdana" pitchFamily="34"/>
                <a:ea typeface="Verdana" pitchFamily="34"/>
                <a:cs typeface="Verdana" pitchFamily="34"/>
              </a:rPr>
              <a:t>│</a:t>
            </a:r>
            <a:fld id="{92F2233A-63DE-4201-9938-66386C7C4BF6}" type="slidenum">
              <a:t>‹#›</a:t>
            </a:fld>
            <a:endParaRPr lang="en-US" sz="1200" b="0" i="0" u="none" strike="noStrike" kern="1200" cap="none" spc="0" baseline="0" dirty="0">
              <a:solidFill>
                <a:srgbClr val="000000"/>
              </a:solidFill>
              <a:uFillTx/>
              <a:latin typeface="Verdana" pitchFamily="34"/>
              <a:ea typeface="Verdana" pitchFamily="34"/>
              <a:cs typeface="Verdana" pitchFamily="34"/>
            </a:endParaRPr>
          </a:p>
        </p:txBody>
      </p:sp>
      <p:sp>
        <p:nvSpPr>
          <p:cNvPr id="5" name="Pentagon 3">
            <a:extLst>
              <a:ext uri="{FF2B5EF4-FFF2-40B4-BE49-F238E27FC236}">
                <a16:creationId xmlns:a16="http://schemas.microsoft.com/office/drawing/2014/main" id="{B91D0437-42ED-4A16-6C06-E1C9776389DF}"/>
              </a:ext>
            </a:extLst>
          </p:cNvPr>
          <p:cNvSpPr/>
          <p:nvPr/>
        </p:nvSpPr>
        <p:spPr>
          <a:xfrm>
            <a:off x="360849" y="1093613"/>
            <a:ext cx="11221544" cy="182880"/>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gradFill>
            <a:gsLst>
              <a:gs pos="0">
                <a:srgbClr val="EBC00C"/>
              </a:gs>
              <a:gs pos="100000">
                <a:srgbClr val="2B3486"/>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pic>
        <p:nvPicPr>
          <p:cNvPr id="6" name="Picture 9">
            <a:extLst>
              <a:ext uri="{FF2B5EF4-FFF2-40B4-BE49-F238E27FC236}">
                <a16:creationId xmlns:a16="http://schemas.microsoft.com/office/drawing/2014/main" id="{988DFCD5-41AC-C7BB-AF6F-CBC85663365B}"/>
              </a:ext>
            </a:extLst>
          </p:cNvPr>
          <p:cNvPicPr>
            <a:picLocks noChangeAspect="1"/>
          </p:cNvPicPr>
          <p:nvPr/>
        </p:nvPicPr>
        <p:blipFill>
          <a:blip r:embed="rId9"/>
          <a:stretch>
            <a:fillRect/>
          </a:stretch>
        </p:blipFill>
        <p:spPr>
          <a:xfrm>
            <a:off x="9157661" y="114300"/>
            <a:ext cx="2429688" cy="914400"/>
          </a:xfrm>
          <a:prstGeom prst="rect">
            <a:avLst/>
          </a:prstGeom>
          <a:noFill/>
          <a:ln cap="flat">
            <a:noFill/>
          </a:ln>
        </p:spPr>
      </p:pic>
      <p:pic>
        <p:nvPicPr>
          <p:cNvPr id="7" name="Picture 10">
            <a:extLst>
              <a:ext uri="{FF2B5EF4-FFF2-40B4-BE49-F238E27FC236}">
                <a16:creationId xmlns:a16="http://schemas.microsoft.com/office/drawing/2014/main" id="{08B5F9F3-D89B-5E43-F58C-CCF895CA77D5}"/>
              </a:ext>
            </a:extLst>
          </p:cNvPr>
          <p:cNvPicPr>
            <a:picLocks noChangeAspect="1"/>
          </p:cNvPicPr>
          <p:nvPr/>
        </p:nvPicPr>
        <p:blipFill>
          <a:blip r:embed="rId10"/>
          <a:stretch>
            <a:fillRect/>
          </a:stretch>
        </p:blipFill>
        <p:spPr>
          <a:xfrm>
            <a:off x="360849" y="6397782"/>
            <a:ext cx="307238" cy="278736"/>
          </a:xfrm>
          <a:prstGeom prst="rect">
            <a:avLst/>
          </a:prstGeom>
          <a:noFill/>
          <a:ln cap="flat">
            <a:noFill/>
          </a:ln>
        </p:spPr>
      </p:pic>
    </p:spTree>
    <p:extLst>
      <p:ext uri="{BB962C8B-B14F-4D97-AF65-F5344CB8AC3E}">
        <p14:creationId xmlns:p14="http://schemas.microsoft.com/office/powerpoint/2010/main" val="366080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marL="0" marR="0" lvl="0" indent="0" algn="l" defTabSz="914400" rtl="0" fontAlgn="auto" hangingPunct="1">
        <a:lnSpc>
          <a:spcPct val="90000"/>
        </a:lnSpc>
        <a:spcBef>
          <a:spcPts val="0"/>
        </a:spcBef>
        <a:spcAft>
          <a:spcPts val="0"/>
        </a:spcAft>
        <a:buNone/>
        <a:tabLst/>
        <a:defRPr lang="en-US" sz="3400" b="1" i="0" u="none" strike="noStrike" kern="1200" cap="none" spc="0" baseline="0">
          <a:solidFill>
            <a:srgbClr val="2B3486"/>
          </a:solidFill>
          <a:uFillTx/>
          <a:latin typeface="Verdana" pitchFamily="34"/>
          <a:ea typeface="Verdana" pitchFamily="34"/>
          <a:cs typeface="Verdana" pitchFamily="34"/>
        </a:defRPr>
      </a:lvl1pPr>
    </p:titleStyle>
    <p:bodyStyle>
      <a:lvl1pPr marL="285750" marR="0" lvl="0" indent="-285750" algn="l" defTabSz="914400" rtl="0" fontAlgn="auto" hangingPunct="1">
        <a:lnSpc>
          <a:spcPct val="100000"/>
        </a:lnSpc>
        <a:spcBef>
          <a:spcPts val="0"/>
        </a:spcBef>
        <a:spcAft>
          <a:spcPts val="600"/>
        </a:spcAft>
        <a:buClr>
          <a:srgbClr val="EEAA00"/>
        </a:buClr>
        <a:buSzPct val="100000"/>
        <a:buFont typeface="Wingdings"/>
        <a:buChar char=""/>
        <a:tabLst/>
        <a:defRPr lang="en-US" sz="2800" b="0" i="0" u="none" strike="noStrike" kern="1200" cap="none" spc="0" baseline="0">
          <a:solidFill>
            <a:srgbClr val="000000"/>
          </a:solidFill>
          <a:uFillTx/>
          <a:latin typeface="Verdana" pitchFamily="34"/>
          <a:ea typeface="Verdana" pitchFamily="34"/>
          <a:cs typeface="Verdana" pitchFamily="34"/>
        </a:defRPr>
      </a:lvl1pPr>
      <a:lvl2pPr marL="685800" marR="0" lvl="1" indent="-228600" algn="l" defTabSz="914400" rtl="0" fontAlgn="auto" hangingPunct="1">
        <a:lnSpc>
          <a:spcPct val="100000"/>
        </a:lnSpc>
        <a:spcBef>
          <a:spcPts val="0"/>
        </a:spcBef>
        <a:spcAft>
          <a:spcPts val="600"/>
        </a:spcAft>
        <a:buSzPct val="100000"/>
        <a:buFont typeface="Calibri" pitchFamily="34"/>
        <a:buChar char="‒"/>
        <a:tabLst/>
        <a:defRPr lang="en-US" sz="2400" b="0" i="0" u="none" strike="noStrike" kern="1200" cap="none" spc="0" baseline="0">
          <a:solidFill>
            <a:srgbClr val="000000"/>
          </a:solidFill>
          <a:uFillTx/>
          <a:latin typeface="Verdana" pitchFamily="34"/>
          <a:ea typeface="Verdana" pitchFamily="34"/>
          <a:cs typeface="Verdana" pitchFamily="34"/>
        </a:defRPr>
      </a:lvl2pPr>
      <a:lvl3pPr marL="1143000" marR="0" lvl="2" indent="-228600" algn="l" defTabSz="914400" rtl="0" fontAlgn="auto" hangingPunct="1">
        <a:lnSpc>
          <a:spcPct val="100000"/>
        </a:lnSpc>
        <a:spcBef>
          <a:spcPts val="500"/>
        </a:spcBef>
        <a:spcAft>
          <a:spcPts val="600"/>
        </a:spcAft>
        <a:buSzPct val="100000"/>
        <a:buFont typeface="Wingdings" pitchFamily="2"/>
        <a:buChar char="§"/>
        <a:tabLst/>
        <a:defRPr lang="en-US" sz="1800" b="0" i="0" u="none" strike="noStrike" kern="1200" cap="none" spc="0" baseline="0">
          <a:solidFill>
            <a:srgbClr val="000000"/>
          </a:solidFill>
          <a:uFillTx/>
          <a:latin typeface="Verdana" pitchFamily="34"/>
          <a:ea typeface="Verdana" pitchFamily="34"/>
          <a:cs typeface="Verdana" pitchFamily="34"/>
        </a:defRPr>
      </a:lvl3pPr>
      <a:lvl4pPr marL="1657350" marR="0" lvl="3" indent="-285750" algn="l" defTabSz="914400" rtl="0" fontAlgn="auto" hangingPunct="1">
        <a:lnSpc>
          <a:spcPct val="100000"/>
        </a:lnSpc>
        <a:spcBef>
          <a:spcPts val="500"/>
        </a:spcBef>
        <a:spcAft>
          <a:spcPts val="600"/>
        </a:spcAft>
        <a:buSzPct val="100000"/>
        <a:buFont typeface="Courier New" pitchFamily="49"/>
        <a:buChar char="o"/>
        <a:tabLst/>
        <a:defRPr lang="en-US" sz="1800" b="0" i="0" u="none" strike="noStrike" kern="1200" cap="none" spc="0" baseline="0">
          <a:solidFill>
            <a:srgbClr val="000000"/>
          </a:solidFill>
          <a:uFillTx/>
          <a:latin typeface="Verdana" pitchFamily="34"/>
          <a:ea typeface="Verdana" pitchFamily="34"/>
          <a:cs typeface="Verdana" pitchFamily="34"/>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Verdana" pitchFamily="34"/>
          <a:ea typeface="Verdana" pitchFamily="34"/>
          <a:cs typeface="Verdana"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B36C3B-E6C8-1A6D-DDFD-8F1710AE1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5DB42C-EA50-6631-63CD-18A731A1A6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533F1-278C-8161-0F8B-E7302680D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91C2D6-8654-4A8C-B92E-B4E3A441F886}" type="datetimeFigureOut">
              <a:rPr lang="en-US" smtClean="0"/>
              <a:t>11/18/2025</a:t>
            </a:fld>
            <a:endParaRPr lang="en-US"/>
          </a:p>
        </p:txBody>
      </p:sp>
      <p:sp>
        <p:nvSpPr>
          <p:cNvPr id="5" name="Footer Placeholder 4">
            <a:extLst>
              <a:ext uri="{FF2B5EF4-FFF2-40B4-BE49-F238E27FC236}">
                <a16:creationId xmlns:a16="http://schemas.microsoft.com/office/drawing/2014/main" id="{E8F2AFB8-D589-8A05-BF11-559D20E98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4083A3-AA89-346D-9645-CAE820B7E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9D5930-3E96-4310-8FE5-69F990AEF632}" type="slidenum">
              <a:rPr lang="en-US" smtClean="0"/>
              <a:t>‹#›</a:t>
            </a:fld>
            <a:endParaRPr lang="en-US"/>
          </a:p>
        </p:txBody>
      </p:sp>
    </p:spTree>
    <p:extLst>
      <p:ext uri="{BB962C8B-B14F-4D97-AF65-F5344CB8AC3E}">
        <p14:creationId xmlns:p14="http://schemas.microsoft.com/office/powerpoint/2010/main" val="298787955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hyperlink" Target="https://www.deutsche-helikopter.fr/photos-et-films/helicopteres/bell-206-b3-jet-ranger_8.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145E258-398B-80F1-BBEB-4555FC92915B}"/>
              </a:ext>
            </a:extLst>
          </p:cNvPr>
          <p:cNvSpPr txBox="1">
            <a:spLocks noGrp="1"/>
          </p:cNvSpPr>
          <p:nvPr>
            <p:ph type="body" idx="4294967295"/>
          </p:nvPr>
        </p:nvSpPr>
        <p:spPr>
          <a:xfrm>
            <a:off x="414150" y="2320143"/>
            <a:ext cx="5205249" cy="3835395"/>
          </a:xfrm>
        </p:spPr>
        <p:txBody>
          <a:bodyPr/>
          <a:lstStyle/>
          <a:p>
            <a:pPr marL="0" lvl="0" indent="0">
              <a:lnSpc>
                <a:spcPct val="90000"/>
              </a:lnSpc>
              <a:buNone/>
            </a:pPr>
            <a:r>
              <a:rPr lang="en-US" sz="2600" b="1" dirty="0">
                <a:solidFill>
                  <a:srgbClr val="002060"/>
                </a:solidFill>
                <a:latin typeface="Calibri" pitchFamily="34"/>
                <a:ea typeface="Calibri" pitchFamily="34"/>
                <a:cs typeface="Calibri" pitchFamily="34"/>
              </a:rPr>
              <a:t>Safe Temporal Assignment Requirements Deconfliction and Optimization Model (STARDOM)</a:t>
            </a:r>
          </a:p>
          <a:p>
            <a:pPr marL="0" lvl="0" indent="0">
              <a:lnSpc>
                <a:spcPct val="90000"/>
              </a:lnSpc>
              <a:buNone/>
            </a:pPr>
            <a:endParaRPr lang="en-US" sz="2600" b="1" dirty="0">
              <a:solidFill>
                <a:srgbClr val="002060"/>
              </a:solidFill>
              <a:latin typeface="Calibri" pitchFamily="34"/>
              <a:ea typeface="Calibri" pitchFamily="34"/>
              <a:cs typeface="Calibri" pitchFamily="34"/>
            </a:endParaRPr>
          </a:p>
          <a:p>
            <a:pPr marL="0" lvl="0" indent="0">
              <a:lnSpc>
                <a:spcPct val="90000"/>
              </a:lnSpc>
              <a:buNone/>
            </a:pPr>
            <a:r>
              <a:rPr lang="en-US" sz="2600" b="1" dirty="0">
                <a:solidFill>
                  <a:srgbClr val="003366"/>
                </a:solidFill>
                <a:latin typeface="Calibri"/>
              </a:rPr>
              <a:t>NASA SBIR - Phase I Update Meeting w/NASAs Technical Monitor</a:t>
            </a:r>
          </a:p>
          <a:p>
            <a:pPr marL="0" lvl="0" indent="0">
              <a:lnSpc>
                <a:spcPct val="90000"/>
              </a:lnSpc>
              <a:buNone/>
            </a:pPr>
            <a:endParaRPr lang="en-US" b="1" dirty="0">
              <a:solidFill>
                <a:srgbClr val="003366"/>
              </a:solidFill>
              <a:latin typeface="Calibri"/>
            </a:endParaRPr>
          </a:p>
          <a:p>
            <a:pPr marL="0" lvl="0" indent="0">
              <a:lnSpc>
                <a:spcPct val="90000"/>
              </a:lnSpc>
              <a:buNone/>
            </a:pPr>
            <a:r>
              <a:rPr lang="en-US" sz="2600" b="1" dirty="0">
                <a:solidFill>
                  <a:srgbClr val="002060"/>
                </a:solidFill>
                <a:latin typeface="Calibri" pitchFamily="34"/>
                <a:ea typeface="Calibri" pitchFamily="34"/>
                <a:cs typeface="Calibri" pitchFamily="34"/>
              </a:rPr>
              <a:t>20 November 2025</a:t>
            </a:r>
          </a:p>
          <a:p>
            <a:pPr marL="0" lvl="0" indent="0">
              <a:lnSpc>
                <a:spcPct val="90000"/>
              </a:lnSpc>
              <a:buNone/>
            </a:pPr>
            <a:endParaRPr lang="en-US" sz="3000" b="1" dirty="0"/>
          </a:p>
          <a:p>
            <a:pPr marL="0" lvl="0" indent="0">
              <a:lnSpc>
                <a:spcPct val="90000"/>
              </a:lnSpc>
              <a:buNone/>
            </a:pPr>
            <a:endParaRPr lang="en-US" sz="2600" b="1" dirty="0">
              <a:solidFill>
                <a:srgbClr val="002060"/>
              </a:solidFill>
              <a:latin typeface="Calibri" pitchFamily="34"/>
              <a:ea typeface="Calibri" pitchFamily="34"/>
              <a:cs typeface="Calibri" pitchFamily="34"/>
            </a:endParaRPr>
          </a:p>
          <a:p>
            <a:pPr marL="0" lvl="0" indent="0">
              <a:lnSpc>
                <a:spcPct val="90000"/>
              </a:lnSpc>
              <a:buNone/>
            </a:pPr>
            <a:endParaRPr lang="en-US" sz="3300" dirty="0">
              <a:solidFill>
                <a:srgbClr val="002060"/>
              </a:solidFill>
            </a:endParaRPr>
          </a:p>
        </p:txBody>
      </p:sp>
      <p:pic>
        <p:nvPicPr>
          <p:cNvPr id="3" name="Picture 8" descr="A screenshot of a computer&#10;&#10;AI-generated content may be incorrect.">
            <a:extLst>
              <a:ext uri="{FF2B5EF4-FFF2-40B4-BE49-F238E27FC236}">
                <a16:creationId xmlns:a16="http://schemas.microsoft.com/office/drawing/2014/main" id="{FACF1038-8E9A-D3E4-063F-8CE7A1239981}"/>
              </a:ext>
            </a:extLst>
          </p:cNvPr>
          <p:cNvPicPr>
            <a:picLocks noChangeAspect="1"/>
          </p:cNvPicPr>
          <p:nvPr/>
        </p:nvPicPr>
        <p:blipFill>
          <a:blip r:embed="rId3"/>
          <a:stretch>
            <a:fillRect/>
          </a:stretch>
        </p:blipFill>
        <p:spPr>
          <a:xfrm>
            <a:off x="5612311" y="2320143"/>
            <a:ext cx="5753103" cy="3835395"/>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8701-998F-3A07-3B80-74DC8876F898}"/>
              </a:ext>
            </a:extLst>
          </p:cNvPr>
          <p:cNvSpPr>
            <a:spLocks noGrp="1"/>
          </p:cNvSpPr>
          <p:nvPr>
            <p:ph type="title"/>
          </p:nvPr>
        </p:nvSpPr>
        <p:spPr/>
        <p:txBody>
          <a:bodyPr/>
          <a:lstStyle/>
          <a:p>
            <a:r>
              <a:rPr lang="en-US" dirty="0"/>
              <a:t>STARDOM:  Iterative Development</a:t>
            </a:r>
          </a:p>
        </p:txBody>
      </p:sp>
      <p:sp>
        <p:nvSpPr>
          <p:cNvPr id="4" name="Flowchart: Process 3">
            <a:extLst>
              <a:ext uri="{FF2B5EF4-FFF2-40B4-BE49-F238E27FC236}">
                <a16:creationId xmlns:a16="http://schemas.microsoft.com/office/drawing/2014/main" id="{AFBC6C9D-B42F-2B10-8562-E432446EEC05}"/>
              </a:ext>
            </a:extLst>
          </p:cNvPr>
          <p:cNvSpPr/>
          <p:nvPr/>
        </p:nvSpPr>
        <p:spPr>
          <a:xfrm>
            <a:off x="682575" y="2976092"/>
            <a:ext cx="1784218" cy="144565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Generate aircraft with various RTP*</a:t>
            </a:r>
          </a:p>
        </p:txBody>
      </p:sp>
      <p:sp>
        <p:nvSpPr>
          <p:cNvPr id="5" name="Flowchart: Process 4">
            <a:extLst>
              <a:ext uri="{FF2B5EF4-FFF2-40B4-BE49-F238E27FC236}">
                <a16:creationId xmlns:a16="http://schemas.microsoft.com/office/drawing/2014/main" id="{72FDE9B0-3C8E-7870-B164-A0D75D41F6BB}"/>
              </a:ext>
            </a:extLst>
          </p:cNvPr>
          <p:cNvSpPr/>
          <p:nvPr/>
        </p:nvSpPr>
        <p:spPr>
          <a:xfrm>
            <a:off x="5147251" y="2976092"/>
            <a:ext cx="1784218" cy="144565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Generate uncertainty:  departure, wind, AC performance</a:t>
            </a:r>
          </a:p>
        </p:txBody>
      </p:sp>
      <p:sp>
        <p:nvSpPr>
          <p:cNvPr id="9" name="Flowchart: Process 8">
            <a:extLst>
              <a:ext uri="{FF2B5EF4-FFF2-40B4-BE49-F238E27FC236}">
                <a16:creationId xmlns:a16="http://schemas.microsoft.com/office/drawing/2014/main" id="{55E2EA9A-97F4-CCC3-5813-5EFC496DC4D7}"/>
              </a:ext>
            </a:extLst>
          </p:cNvPr>
          <p:cNvSpPr/>
          <p:nvPr/>
        </p:nvSpPr>
        <p:spPr>
          <a:xfrm>
            <a:off x="2914913" y="2976092"/>
            <a:ext cx="1784218" cy="144565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Schedule Flights</a:t>
            </a:r>
          </a:p>
        </p:txBody>
      </p:sp>
      <p:cxnSp>
        <p:nvCxnSpPr>
          <p:cNvPr id="11" name="Straight Arrow Connector 10">
            <a:extLst>
              <a:ext uri="{FF2B5EF4-FFF2-40B4-BE49-F238E27FC236}">
                <a16:creationId xmlns:a16="http://schemas.microsoft.com/office/drawing/2014/main" id="{369E502E-A3F8-3C5D-1B78-1F50F7D4611B}"/>
              </a:ext>
            </a:extLst>
          </p:cNvPr>
          <p:cNvCxnSpPr>
            <a:cxnSpLocks/>
            <a:stCxn id="4" idx="3"/>
            <a:endCxn id="9" idx="1"/>
          </p:cNvCxnSpPr>
          <p:nvPr/>
        </p:nvCxnSpPr>
        <p:spPr>
          <a:xfrm>
            <a:off x="2466793" y="3698919"/>
            <a:ext cx="4481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04640DC-998A-2A25-8D7D-DF0EC11FEF68}"/>
              </a:ext>
            </a:extLst>
          </p:cNvPr>
          <p:cNvCxnSpPr>
            <a:cxnSpLocks/>
            <a:stCxn id="9" idx="3"/>
            <a:endCxn id="5" idx="1"/>
          </p:cNvCxnSpPr>
          <p:nvPr/>
        </p:nvCxnSpPr>
        <p:spPr>
          <a:xfrm>
            <a:off x="4699131" y="3698919"/>
            <a:ext cx="4481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Flowchart: Process 15">
            <a:extLst>
              <a:ext uri="{FF2B5EF4-FFF2-40B4-BE49-F238E27FC236}">
                <a16:creationId xmlns:a16="http://schemas.microsoft.com/office/drawing/2014/main" id="{5A0C46AC-5337-74CD-6EAD-65131BBEF923}"/>
              </a:ext>
            </a:extLst>
          </p:cNvPr>
          <p:cNvSpPr/>
          <p:nvPr/>
        </p:nvSpPr>
        <p:spPr>
          <a:xfrm>
            <a:off x="7379589" y="2976092"/>
            <a:ext cx="1784218" cy="144565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Run simulation</a:t>
            </a:r>
          </a:p>
        </p:txBody>
      </p:sp>
      <p:cxnSp>
        <p:nvCxnSpPr>
          <p:cNvPr id="18" name="Straight Arrow Connector 17">
            <a:extLst>
              <a:ext uri="{FF2B5EF4-FFF2-40B4-BE49-F238E27FC236}">
                <a16:creationId xmlns:a16="http://schemas.microsoft.com/office/drawing/2014/main" id="{4DA031E9-CCDD-BEE6-5711-B630D6ADFAE7}"/>
              </a:ext>
            </a:extLst>
          </p:cNvPr>
          <p:cNvCxnSpPr>
            <a:stCxn id="5" idx="3"/>
            <a:endCxn id="16" idx="1"/>
          </p:cNvCxnSpPr>
          <p:nvPr/>
        </p:nvCxnSpPr>
        <p:spPr>
          <a:xfrm>
            <a:off x="6931469" y="3698919"/>
            <a:ext cx="4481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Flowchart: Decision 20">
            <a:extLst>
              <a:ext uri="{FF2B5EF4-FFF2-40B4-BE49-F238E27FC236}">
                <a16:creationId xmlns:a16="http://schemas.microsoft.com/office/drawing/2014/main" id="{498AEDDE-E2BD-D639-743E-5D6327585003}"/>
              </a:ext>
            </a:extLst>
          </p:cNvPr>
          <p:cNvSpPr/>
          <p:nvPr/>
        </p:nvSpPr>
        <p:spPr>
          <a:xfrm>
            <a:off x="9641982" y="3176873"/>
            <a:ext cx="1558344" cy="104409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2AE3A927-EFBA-E3D3-D6A9-8F4206E83FA3}"/>
              </a:ext>
            </a:extLst>
          </p:cNvPr>
          <p:cNvSpPr txBox="1"/>
          <p:nvPr/>
        </p:nvSpPr>
        <p:spPr>
          <a:xfrm>
            <a:off x="9704611" y="3514252"/>
            <a:ext cx="1433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Acceptable?</a:t>
            </a:r>
          </a:p>
        </p:txBody>
      </p:sp>
      <p:cxnSp>
        <p:nvCxnSpPr>
          <p:cNvPr id="24" name="Straight Arrow Connector 23">
            <a:extLst>
              <a:ext uri="{FF2B5EF4-FFF2-40B4-BE49-F238E27FC236}">
                <a16:creationId xmlns:a16="http://schemas.microsoft.com/office/drawing/2014/main" id="{9CE1740B-1B5F-6030-27F7-7CF74E28668F}"/>
              </a:ext>
            </a:extLst>
          </p:cNvPr>
          <p:cNvCxnSpPr>
            <a:stCxn id="16" idx="3"/>
            <a:endCxn id="21" idx="1"/>
          </p:cNvCxnSpPr>
          <p:nvPr/>
        </p:nvCxnSpPr>
        <p:spPr>
          <a:xfrm flipV="1">
            <a:off x="9163807" y="3698918"/>
            <a:ext cx="47817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Flowchart: Process 24">
            <a:extLst>
              <a:ext uri="{FF2B5EF4-FFF2-40B4-BE49-F238E27FC236}">
                <a16:creationId xmlns:a16="http://schemas.microsoft.com/office/drawing/2014/main" id="{0D64D444-E06C-5F8F-C66D-EC48E1A6F816}"/>
              </a:ext>
            </a:extLst>
          </p:cNvPr>
          <p:cNvSpPr/>
          <p:nvPr/>
        </p:nvSpPr>
        <p:spPr>
          <a:xfrm>
            <a:off x="9529044" y="5340436"/>
            <a:ext cx="1784218" cy="80681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Document Findings</a:t>
            </a:r>
          </a:p>
        </p:txBody>
      </p:sp>
      <p:sp>
        <p:nvSpPr>
          <p:cNvPr id="26" name="TextBox 25">
            <a:extLst>
              <a:ext uri="{FF2B5EF4-FFF2-40B4-BE49-F238E27FC236}">
                <a16:creationId xmlns:a16="http://schemas.microsoft.com/office/drawing/2014/main" id="{F1D3E29A-6EF5-B735-4310-52BD4D61E9FA}"/>
              </a:ext>
            </a:extLst>
          </p:cNvPr>
          <p:cNvSpPr txBox="1"/>
          <p:nvPr/>
        </p:nvSpPr>
        <p:spPr>
          <a:xfrm>
            <a:off x="10157330" y="4558342"/>
            <a:ext cx="5276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Yes</a:t>
            </a:r>
          </a:p>
        </p:txBody>
      </p:sp>
      <p:cxnSp>
        <p:nvCxnSpPr>
          <p:cNvPr id="28" name="Straight Arrow Connector 27">
            <a:extLst>
              <a:ext uri="{FF2B5EF4-FFF2-40B4-BE49-F238E27FC236}">
                <a16:creationId xmlns:a16="http://schemas.microsoft.com/office/drawing/2014/main" id="{44D82D4E-78C3-7444-6D11-38EEF0F2BD77}"/>
              </a:ext>
            </a:extLst>
          </p:cNvPr>
          <p:cNvCxnSpPr>
            <a:stCxn id="21" idx="2"/>
            <a:endCxn id="26" idx="0"/>
          </p:cNvCxnSpPr>
          <p:nvPr/>
        </p:nvCxnSpPr>
        <p:spPr>
          <a:xfrm flipH="1">
            <a:off x="10421153" y="4220963"/>
            <a:ext cx="1" cy="3373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8FC2891-76D4-F90C-56C2-537C54ACFB63}"/>
              </a:ext>
            </a:extLst>
          </p:cNvPr>
          <p:cNvCxnSpPr>
            <a:cxnSpLocks/>
            <a:stCxn id="26" idx="2"/>
            <a:endCxn id="25" idx="0"/>
          </p:cNvCxnSpPr>
          <p:nvPr/>
        </p:nvCxnSpPr>
        <p:spPr>
          <a:xfrm>
            <a:off x="10421153" y="4927674"/>
            <a:ext cx="0" cy="4127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3BDAB98-6221-5FAB-2BBE-DE2BA93490E3}"/>
              </a:ext>
            </a:extLst>
          </p:cNvPr>
          <p:cNvSpPr txBox="1"/>
          <p:nvPr/>
        </p:nvSpPr>
        <p:spPr>
          <a:xfrm>
            <a:off x="10183747" y="2394779"/>
            <a:ext cx="4748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a:t>
            </a:r>
          </a:p>
        </p:txBody>
      </p:sp>
      <p:cxnSp>
        <p:nvCxnSpPr>
          <p:cNvPr id="36" name="Straight Arrow Connector 35">
            <a:extLst>
              <a:ext uri="{FF2B5EF4-FFF2-40B4-BE49-F238E27FC236}">
                <a16:creationId xmlns:a16="http://schemas.microsoft.com/office/drawing/2014/main" id="{7FB99B8A-B180-FA63-5B38-84491381B33F}"/>
              </a:ext>
            </a:extLst>
          </p:cNvPr>
          <p:cNvCxnSpPr>
            <a:stCxn id="21" idx="0"/>
            <a:endCxn id="34" idx="2"/>
          </p:cNvCxnSpPr>
          <p:nvPr/>
        </p:nvCxnSpPr>
        <p:spPr>
          <a:xfrm flipH="1" flipV="1">
            <a:off x="10421152" y="2764111"/>
            <a:ext cx="2" cy="4127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Flowchart: Process 37">
            <a:extLst>
              <a:ext uri="{FF2B5EF4-FFF2-40B4-BE49-F238E27FC236}">
                <a16:creationId xmlns:a16="http://schemas.microsoft.com/office/drawing/2014/main" id="{D3868DC2-3BA4-F121-3935-D142E0CFD700}"/>
              </a:ext>
            </a:extLst>
          </p:cNvPr>
          <p:cNvSpPr/>
          <p:nvPr/>
        </p:nvSpPr>
        <p:spPr>
          <a:xfrm>
            <a:off x="6997521" y="1587968"/>
            <a:ext cx="2479672" cy="93199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Update Parameters:  AC Performance or interval</a:t>
            </a:r>
          </a:p>
        </p:txBody>
      </p:sp>
      <p:cxnSp>
        <p:nvCxnSpPr>
          <p:cNvPr id="40" name="Connector: Elbow 39">
            <a:extLst>
              <a:ext uri="{FF2B5EF4-FFF2-40B4-BE49-F238E27FC236}">
                <a16:creationId xmlns:a16="http://schemas.microsoft.com/office/drawing/2014/main" id="{F74ADDA5-82A2-7550-219A-33B8FE143DBE}"/>
              </a:ext>
            </a:extLst>
          </p:cNvPr>
          <p:cNvCxnSpPr>
            <a:cxnSpLocks/>
            <a:stCxn id="34" idx="0"/>
            <a:endCxn id="38" idx="3"/>
          </p:cNvCxnSpPr>
          <p:nvPr/>
        </p:nvCxnSpPr>
        <p:spPr>
          <a:xfrm rot="16200000" flipV="1">
            <a:off x="9778766" y="1752392"/>
            <a:ext cx="340814" cy="94395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E2451CD6-17DC-BABF-FB50-182BB564E70F}"/>
              </a:ext>
            </a:extLst>
          </p:cNvPr>
          <p:cNvCxnSpPr>
            <a:cxnSpLocks/>
            <a:stCxn id="38" idx="1"/>
            <a:endCxn id="5" idx="0"/>
          </p:cNvCxnSpPr>
          <p:nvPr/>
        </p:nvCxnSpPr>
        <p:spPr>
          <a:xfrm rot="10800000" flipV="1">
            <a:off x="6039361" y="2053964"/>
            <a:ext cx="958161" cy="92212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63B347E-DEFC-B9ED-B2BC-D0F545C511A9}"/>
              </a:ext>
            </a:extLst>
          </p:cNvPr>
          <p:cNvSpPr txBox="1"/>
          <p:nvPr/>
        </p:nvSpPr>
        <p:spPr>
          <a:xfrm>
            <a:off x="732367" y="6011333"/>
            <a:ext cx="6722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*Required Time Performance: a performance metric describing the 95% confidence interval of arrival time accuracy for an aircraft </a:t>
            </a:r>
          </a:p>
        </p:txBody>
      </p:sp>
    </p:spTree>
    <p:extLst>
      <p:ext uri="{BB962C8B-B14F-4D97-AF65-F5344CB8AC3E}">
        <p14:creationId xmlns:p14="http://schemas.microsoft.com/office/powerpoint/2010/main" val="38868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6" grpId="0" animBg="1"/>
      <p:bldP spid="21" grpId="0" animBg="1"/>
      <p:bldP spid="22" grpId="0"/>
      <p:bldP spid="25" grpId="0" animBg="1"/>
      <p:bldP spid="26" grpId="0"/>
      <p:bldP spid="34" grpId="0"/>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p&#10;&#10;AI-generated content may be incorrect.">
            <a:extLst>
              <a:ext uri="{FF2B5EF4-FFF2-40B4-BE49-F238E27FC236}">
                <a16:creationId xmlns:a16="http://schemas.microsoft.com/office/drawing/2014/main" id="{D70CE8BE-F63B-49B1-616F-D90B30DA8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2" y="0"/>
            <a:ext cx="12041196" cy="6858000"/>
          </a:xfrm>
          <a:prstGeom prst="rect">
            <a:avLst/>
          </a:prstGeom>
        </p:spPr>
      </p:pic>
      <p:sp>
        <p:nvSpPr>
          <p:cNvPr id="21" name="Rectangle: Rounded Corners 20">
            <a:extLst>
              <a:ext uri="{FF2B5EF4-FFF2-40B4-BE49-F238E27FC236}">
                <a16:creationId xmlns:a16="http://schemas.microsoft.com/office/drawing/2014/main" id="{215BC999-E9A5-775D-1938-B7DA1E9E9378}"/>
              </a:ext>
            </a:extLst>
          </p:cNvPr>
          <p:cNvSpPr/>
          <p:nvPr/>
        </p:nvSpPr>
        <p:spPr>
          <a:xfrm>
            <a:off x="1176867" y="1642533"/>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AB9D8DFD-9DB9-F192-3185-179E45354245}"/>
              </a:ext>
            </a:extLst>
          </p:cNvPr>
          <p:cNvSpPr/>
          <p:nvPr/>
        </p:nvSpPr>
        <p:spPr>
          <a:xfrm>
            <a:off x="9398000" y="2954867"/>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7E6AFE3B-8716-07E8-EC21-9DEC56A91307}"/>
              </a:ext>
            </a:extLst>
          </p:cNvPr>
          <p:cNvSpPr/>
          <p:nvPr/>
        </p:nvSpPr>
        <p:spPr>
          <a:xfrm>
            <a:off x="4322233" y="4389967"/>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Rounded Corners 23">
            <a:extLst>
              <a:ext uri="{FF2B5EF4-FFF2-40B4-BE49-F238E27FC236}">
                <a16:creationId xmlns:a16="http://schemas.microsoft.com/office/drawing/2014/main" id="{404B6024-D395-11E8-DE70-7D77A559C7C9}"/>
              </a:ext>
            </a:extLst>
          </p:cNvPr>
          <p:cNvSpPr/>
          <p:nvPr/>
        </p:nvSpPr>
        <p:spPr>
          <a:xfrm>
            <a:off x="11218334" y="4097867"/>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Rounded Corners 24">
            <a:extLst>
              <a:ext uri="{FF2B5EF4-FFF2-40B4-BE49-F238E27FC236}">
                <a16:creationId xmlns:a16="http://schemas.microsoft.com/office/drawing/2014/main" id="{F168F6CD-2A4D-77A4-E354-73DDF6F8EE04}"/>
              </a:ext>
            </a:extLst>
          </p:cNvPr>
          <p:cNvSpPr/>
          <p:nvPr/>
        </p:nvSpPr>
        <p:spPr>
          <a:xfrm>
            <a:off x="6172200" y="3115734"/>
            <a:ext cx="160866" cy="160867"/>
          </a:xfrm>
          <a:prstGeom prst="roundRect">
            <a:avLst/>
          </a:prstGeom>
          <a:solidFill>
            <a:schemeClr val="tx2">
              <a:lumMod val="50000"/>
              <a:lumOff val="5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7" name="Straight Arrow Connector 26">
            <a:extLst>
              <a:ext uri="{FF2B5EF4-FFF2-40B4-BE49-F238E27FC236}">
                <a16:creationId xmlns:a16="http://schemas.microsoft.com/office/drawing/2014/main" id="{48040227-852D-C31B-24E4-91210CD629F9}"/>
              </a:ext>
            </a:extLst>
          </p:cNvPr>
          <p:cNvCxnSpPr>
            <a:stCxn id="23" idx="3"/>
            <a:endCxn id="25" idx="1"/>
          </p:cNvCxnSpPr>
          <p:nvPr/>
        </p:nvCxnSpPr>
        <p:spPr>
          <a:xfrm flipV="1">
            <a:off x="4483099" y="3196168"/>
            <a:ext cx="1689101" cy="127423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4D14956-CCEE-71BC-64D3-2F38BCA1EA5D}"/>
              </a:ext>
            </a:extLst>
          </p:cNvPr>
          <p:cNvCxnSpPr>
            <a:stCxn id="25" idx="3"/>
            <a:endCxn id="22" idx="1"/>
          </p:cNvCxnSpPr>
          <p:nvPr/>
        </p:nvCxnSpPr>
        <p:spPr>
          <a:xfrm flipV="1">
            <a:off x="6333066" y="3035301"/>
            <a:ext cx="3064934" cy="1608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D26D220-10D3-E487-609D-29C56D5109BF}"/>
              </a:ext>
            </a:extLst>
          </p:cNvPr>
          <p:cNvCxnSpPr>
            <a:stCxn id="21" idx="3"/>
            <a:endCxn id="25" idx="1"/>
          </p:cNvCxnSpPr>
          <p:nvPr/>
        </p:nvCxnSpPr>
        <p:spPr>
          <a:xfrm>
            <a:off x="1337733" y="1722967"/>
            <a:ext cx="4834467" cy="147320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81F2873-41B9-3DEE-6294-9FBC62034253}"/>
              </a:ext>
            </a:extLst>
          </p:cNvPr>
          <p:cNvCxnSpPr>
            <a:stCxn id="25" idx="3"/>
            <a:endCxn id="24" idx="1"/>
          </p:cNvCxnSpPr>
          <p:nvPr/>
        </p:nvCxnSpPr>
        <p:spPr>
          <a:xfrm>
            <a:off x="6333066" y="3196168"/>
            <a:ext cx="4885268" cy="98213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B1C6000-CF2B-1113-B69B-DA7D59F0498B}"/>
              </a:ext>
            </a:extLst>
          </p:cNvPr>
          <p:cNvSpPr txBox="1"/>
          <p:nvPr/>
        </p:nvSpPr>
        <p:spPr>
          <a:xfrm>
            <a:off x="529167" y="1879600"/>
            <a:ext cx="614271"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ORF</a:t>
            </a:r>
          </a:p>
        </p:txBody>
      </p:sp>
      <p:sp>
        <p:nvSpPr>
          <p:cNvPr id="35" name="TextBox 34">
            <a:extLst>
              <a:ext uri="{FF2B5EF4-FFF2-40B4-BE49-F238E27FC236}">
                <a16:creationId xmlns:a16="http://schemas.microsoft.com/office/drawing/2014/main" id="{9DF4A1D2-F0C9-C0A8-108C-B9E618C4E318}"/>
              </a:ext>
            </a:extLst>
          </p:cNvPr>
          <p:cNvSpPr txBox="1"/>
          <p:nvPr/>
        </p:nvSpPr>
        <p:spPr>
          <a:xfrm>
            <a:off x="6316133" y="2682387"/>
            <a:ext cx="721672"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Kings</a:t>
            </a:r>
          </a:p>
        </p:txBody>
      </p:sp>
      <p:sp>
        <p:nvSpPr>
          <p:cNvPr id="36" name="TextBox 35">
            <a:extLst>
              <a:ext uri="{FF2B5EF4-FFF2-40B4-BE49-F238E27FC236}">
                <a16:creationId xmlns:a16="http://schemas.microsoft.com/office/drawing/2014/main" id="{93C856A0-D595-966A-D7E4-3032372D5776}"/>
              </a:ext>
            </a:extLst>
          </p:cNvPr>
          <p:cNvSpPr txBox="1"/>
          <p:nvPr/>
        </p:nvSpPr>
        <p:spPr>
          <a:xfrm>
            <a:off x="3680994" y="4595854"/>
            <a:ext cx="873252"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Westin</a:t>
            </a:r>
          </a:p>
        </p:txBody>
      </p:sp>
      <p:sp>
        <p:nvSpPr>
          <p:cNvPr id="37" name="TextBox 36">
            <a:extLst>
              <a:ext uri="{FF2B5EF4-FFF2-40B4-BE49-F238E27FC236}">
                <a16:creationId xmlns:a16="http://schemas.microsoft.com/office/drawing/2014/main" id="{2E4B48C4-10D2-2882-51E0-04A49D6AE39C}"/>
              </a:ext>
            </a:extLst>
          </p:cNvPr>
          <p:cNvSpPr txBox="1"/>
          <p:nvPr/>
        </p:nvSpPr>
        <p:spPr>
          <a:xfrm>
            <a:off x="9550398" y="2569946"/>
            <a:ext cx="971292"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General</a:t>
            </a:r>
          </a:p>
        </p:txBody>
      </p:sp>
      <p:sp>
        <p:nvSpPr>
          <p:cNvPr id="38" name="TextBox 37">
            <a:extLst>
              <a:ext uri="{FF2B5EF4-FFF2-40B4-BE49-F238E27FC236}">
                <a16:creationId xmlns:a16="http://schemas.microsoft.com/office/drawing/2014/main" id="{02B0301A-488B-4849-E046-381892AEFA7B}"/>
              </a:ext>
            </a:extLst>
          </p:cNvPr>
          <p:cNvSpPr txBox="1"/>
          <p:nvPr/>
        </p:nvSpPr>
        <p:spPr>
          <a:xfrm>
            <a:off x="10471261" y="4366168"/>
            <a:ext cx="1330621"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Convention</a:t>
            </a:r>
          </a:p>
        </p:txBody>
      </p:sp>
    </p:spTree>
    <p:extLst>
      <p:ext uri="{BB962C8B-B14F-4D97-AF65-F5344CB8AC3E}">
        <p14:creationId xmlns:p14="http://schemas.microsoft.com/office/powerpoint/2010/main" val="1496864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007C-0CF9-1B30-6A6B-FA823DE3B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29" y="0"/>
            <a:ext cx="10554542" cy="6858000"/>
          </a:xfrm>
          <a:prstGeom prst="rect">
            <a:avLst/>
          </a:prstGeom>
        </p:spPr>
      </p:pic>
      <p:sp>
        <p:nvSpPr>
          <p:cNvPr id="4" name="TextBox 3">
            <a:extLst>
              <a:ext uri="{FF2B5EF4-FFF2-40B4-BE49-F238E27FC236}">
                <a16:creationId xmlns:a16="http://schemas.microsoft.com/office/drawing/2014/main" id="{60B69C4C-9AB1-5C96-F453-4CBEE44EA117}"/>
              </a:ext>
            </a:extLst>
          </p:cNvPr>
          <p:cNvSpPr txBox="1"/>
          <p:nvPr/>
        </p:nvSpPr>
        <p:spPr>
          <a:xfrm>
            <a:off x="1191794" y="3032668"/>
            <a:ext cx="1056700" cy="923330"/>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Westin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36:50:29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76:08:09</a:t>
            </a:r>
          </a:p>
        </p:txBody>
      </p:sp>
      <p:cxnSp>
        <p:nvCxnSpPr>
          <p:cNvPr id="6" name="Straight Arrow Connector 5">
            <a:extLst>
              <a:ext uri="{FF2B5EF4-FFF2-40B4-BE49-F238E27FC236}">
                <a16:creationId xmlns:a16="http://schemas.microsoft.com/office/drawing/2014/main" id="{3E633274-547F-02E2-CFCD-6615375CAE2E}"/>
              </a:ext>
            </a:extLst>
          </p:cNvPr>
          <p:cNvCxnSpPr/>
          <p:nvPr/>
        </p:nvCxnSpPr>
        <p:spPr>
          <a:xfrm flipV="1">
            <a:off x="2252133" y="3395133"/>
            <a:ext cx="808567" cy="1185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1745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C0D70-59F3-9E7C-8949-9F14CEDB15C0}"/>
              </a:ext>
            </a:extLst>
          </p:cNvPr>
          <p:cNvPicPr>
            <a:picLocks noChangeAspect="1"/>
          </p:cNvPicPr>
          <p:nvPr/>
        </p:nvPicPr>
        <p:blipFill>
          <a:blip r:embed="rId2"/>
          <a:stretch>
            <a:fillRect/>
          </a:stretch>
        </p:blipFill>
        <p:spPr>
          <a:xfrm>
            <a:off x="0" y="639980"/>
            <a:ext cx="12192000" cy="5578039"/>
          </a:xfrm>
          <a:prstGeom prst="rect">
            <a:avLst/>
          </a:prstGeom>
        </p:spPr>
      </p:pic>
      <p:sp>
        <p:nvSpPr>
          <p:cNvPr id="4" name="TextBox 3">
            <a:extLst>
              <a:ext uri="{FF2B5EF4-FFF2-40B4-BE49-F238E27FC236}">
                <a16:creationId xmlns:a16="http://schemas.microsoft.com/office/drawing/2014/main" id="{F2B09BA2-AA48-8344-B08B-8A9C8BBF054F}"/>
              </a:ext>
            </a:extLst>
          </p:cNvPr>
          <p:cNvSpPr txBox="1"/>
          <p:nvPr/>
        </p:nvSpPr>
        <p:spPr>
          <a:xfrm>
            <a:off x="3126427" y="4764101"/>
            <a:ext cx="1369286" cy="923330"/>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36:50:42.5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75:59:20.25</a:t>
            </a:r>
          </a:p>
        </p:txBody>
      </p:sp>
      <p:cxnSp>
        <p:nvCxnSpPr>
          <p:cNvPr id="6" name="Straight Arrow Connector 5">
            <a:extLst>
              <a:ext uri="{FF2B5EF4-FFF2-40B4-BE49-F238E27FC236}">
                <a16:creationId xmlns:a16="http://schemas.microsoft.com/office/drawing/2014/main" id="{80582941-042D-C299-E514-8DD4E16297C0}"/>
              </a:ext>
            </a:extLst>
          </p:cNvPr>
          <p:cNvCxnSpPr/>
          <p:nvPr/>
        </p:nvCxnSpPr>
        <p:spPr>
          <a:xfrm flipH="1" flipV="1">
            <a:off x="1938867" y="4855633"/>
            <a:ext cx="1176866" cy="393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4011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DB1513-928E-237F-CBF5-5A18D2D35448}"/>
              </a:ext>
            </a:extLst>
          </p:cNvPr>
          <p:cNvPicPr>
            <a:picLocks noChangeAspect="1"/>
          </p:cNvPicPr>
          <p:nvPr/>
        </p:nvPicPr>
        <p:blipFill>
          <a:blip r:embed="rId2"/>
          <a:stretch>
            <a:fillRect/>
          </a:stretch>
        </p:blipFill>
        <p:spPr>
          <a:xfrm>
            <a:off x="291603" y="0"/>
            <a:ext cx="11608793" cy="6858000"/>
          </a:xfrm>
          <a:prstGeom prst="rect">
            <a:avLst/>
          </a:prstGeom>
        </p:spPr>
      </p:pic>
      <p:sp>
        <p:nvSpPr>
          <p:cNvPr id="6" name="TextBox 5">
            <a:extLst>
              <a:ext uri="{FF2B5EF4-FFF2-40B4-BE49-F238E27FC236}">
                <a16:creationId xmlns:a16="http://schemas.microsoft.com/office/drawing/2014/main" id="{640327E7-644D-8584-8211-07DC29120E57}"/>
              </a:ext>
            </a:extLst>
          </p:cNvPr>
          <p:cNvSpPr txBox="1"/>
          <p:nvPr/>
        </p:nvSpPr>
        <p:spPr>
          <a:xfrm>
            <a:off x="6316133" y="2682387"/>
            <a:ext cx="1245854" cy="923330"/>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36:51:40.5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76:05:28</a:t>
            </a:r>
          </a:p>
        </p:txBody>
      </p:sp>
      <p:cxnSp>
        <p:nvCxnSpPr>
          <p:cNvPr id="8" name="Straight Arrow Connector 7">
            <a:extLst>
              <a:ext uri="{FF2B5EF4-FFF2-40B4-BE49-F238E27FC236}">
                <a16:creationId xmlns:a16="http://schemas.microsoft.com/office/drawing/2014/main" id="{9407016C-325D-022D-6F81-A0E673FB601A}"/>
              </a:ext>
            </a:extLst>
          </p:cNvPr>
          <p:cNvCxnSpPr/>
          <p:nvPr/>
        </p:nvCxnSpPr>
        <p:spPr>
          <a:xfrm>
            <a:off x="7574507" y="3148084"/>
            <a:ext cx="1387523" cy="6732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1020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8E38CC-FE45-0358-576F-0B0119592109}"/>
              </a:ext>
            </a:extLst>
          </p:cNvPr>
          <p:cNvPicPr>
            <a:picLocks noChangeAspect="1"/>
          </p:cNvPicPr>
          <p:nvPr/>
        </p:nvPicPr>
        <p:blipFill>
          <a:blip r:embed="rId2"/>
          <a:stretch>
            <a:fillRect/>
          </a:stretch>
        </p:blipFill>
        <p:spPr>
          <a:xfrm>
            <a:off x="1002316" y="0"/>
            <a:ext cx="10187368" cy="6858000"/>
          </a:xfrm>
          <a:prstGeom prst="rect">
            <a:avLst/>
          </a:prstGeom>
        </p:spPr>
      </p:pic>
      <p:sp>
        <p:nvSpPr>
          <p:cNvPr id="6" name="TextBox 5">
            <a:extLst>
              <a:ext uri="{FF2B5EF4-FFF2-40B4-BE49-F238E27FC236}">
                <a16:creationId xmlns:a16="http://schemas.microsoft.com/office/drawing/2014/main" id="{6FC7AC0A-C900-8B62-1031-D9F3B3D3FC73}"/>
              </a:ext>
            </a:extLst>
          </p:cNvPr>
          <p:cNvSpPr txBox="1"/>
          <p:nvPr/>
        </p:nvSpPr>
        <p:spPr>
          <a:xfrm>
            <a:off x="2794695" y="2525594"/>
            <a:ext cx="1245854" cy="923330"/>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36:53:14.6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76:12:10</a:t>
            </a:r>
          </a:p>
        </p:txBody>
      </p:sp>
      <p:cxnSp>
        <p:nvCxnSpPr>
          <p:cNvPr id="8" name="Straight Arrow Connector 7">
            <a:extLst>
              <a:ext uri="{FF2B5EF4-FFF2-40B4-BE49-F238E27FC236}">
                <a16:creationId xmlns:a16="http://schemas.microsoft.com/office/drawing/2014/main" id="{70F412FE-1FF4-D4D7-B388-D216FD4C25E4}"/>
              </a:ext>
            </a:extLst>
          </p:cNvPr>
          <p:cNvCxnSpPr>
            <a:stCxn id="6" idx="0"/>
          </p:cNvCxnSpPr>
          <p:nvPr/>
        </p:nvCxnSpPr>
        <p:spPr>
          <a:xfrm flipV="1">
            <a:off x="3417622" y="1815152"/>
            <a:ext cx="917817" cy="7104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0032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F161B-42CB-7AD8-5820-BC1E1DA73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00" y="0"/>
            <a:ext cx="9523399" cy="6858000"/>
          </a:xfrm>
          <a:prstGeom prst="rect">
            <a:avLst/>
          </a:prstGeom>
        </p:spPr>
      </p:pic>
      <p:sp>
        <p:nvSpPr>
          <p:cNvPr id="6" name="TextBox 5">
            <a:extLst>
              <a:ext uri="{FF2B5EF4-FFF2-40B4-BE49-F238E27FC236}">
                <a16:creationId xmlns:a16="http://schemas.microsoft.com/office/drawing/2014/main" id="{EE5CA1DA-BD5A-CB8C-1C23-12BE76FFBF22}"/>
              </a:ext>
            </a:extLst>
          </p:cNvPr>
          <p:cNvSpPr txBox="1"/>
          <p:nvPr/>
        </p:nvSpPr>
        <p:spPr>
          <a:xfrm>
            <a:off x="7389502" y="4053002"/>
            <a:ext cx="1245854" cy="923330"/>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36:51:49.7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76:01:32.8</a:t>
            </a:r>
          </a:p>
        </p:txBody>
      </p:sp>
      <p:cxnSp>
        <p:nvCxnSpPr>
          <p:cNvPr id="8" name="Straight Arrow Connector 7">
            <a:extLst>
              <a:ext uri="{FF2B5EF4-FFF2-40B4-BE49-F238E27FC236}">
                <a16:creationId xmlns:a16="http://schemas.microsoft.com/office/drawing/2014/main" id="{4EAF092A-5C93-B153-CD1F-BE54DB6E3D6F}"/>
              </a:ext>
            </a:extLst>
          </p:cNvPr>
          <p:cNvCxnSpPr/>
          <p:nvPr/>
        </p:nvCxnSpPr>
        <p:spPr>
          <a:xfrm flipH="1" flipV="1">
            <a:off x="6232478" y="4312693"/>
            <a:ext cx="1146412" cy="2047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2597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2B09AB33-D2A1-D1DE-6A90-03DA01C29647}"/>
              </a:ext>
            </a:extLst>
          </p:cNvPr>
          <p:cNvPicPr>
            <a:picLocks noChangeAspect="1"/>
          </p:cNvPicPr>
          <p:nvPr/>
        </p:nvPicPr>
        <p:blipFill>
          <a:blip r:embed="rId2"/>
          <a:stretch>
            <a:fillRect/>
          </a:stretch>
        </p:blipFill>
        <p:spPr>
          <a:xfrm>
            <a:off x="643467" y="1557136"/>
            <a:ext cx="9240039" cy="3743729"/>
          </a:xfrm>
          <a:prstGeom prst="rect">
            <a:avLst/>
          </a:prstGeom>
        </p:spPr>
      </p:pic>
      <p:sp>
        <p:nvSpPr>
          <p:cNvPr id="9" name="Freeform: Shape 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7520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4A53-2A77-A077-C9A6-6D38E46B79B5}"/>
            </a:ext>
          </a:extLst>
        </p:cNvPr>
        <p:cNvGrpSpPr/>
        <p:nvPr/>
      </p:nvGrpSpPr>
      <p:grpSpPr>
        <a:xfrm>
          <a:off x="0" y="0"/>
          <a:ext cx="0" cy="0"/>
          <a:chOff x="0" y="0"/>
          <a:chExt cx="0" cy="0"/>
        </a:xfrm>
      </p:grpSpPr>
      <p:pic>
        <p:nvPicPr>
          <p:cNvPr id="20" name="Picture 19" descr="Map&#10;&#10;AI-generated content may be incorrect.">
            <a:extLst>
              <a:ext uri="{FF2B5EF4-FFF2-40B4-BE49-F238E27FC236}">
                <a16:creationId xmlns:a16="http://schemas.microsoft.com/office/drawing/2014/main" id="{E6EE5C95-C7FF-04F2-3A10-E211C3249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2" y="0"/>
            <a:ext cx="12041196" cy="6858000"/>
          </a:xfrm>
          <a:prstGeom prst="rect">
            <a:avLst/>
          </a:prstGeom>
        </p:spPr>
      </p:pic>
      <p:sp>
        <p:nvSpPr>
          <p:cNvPr id="21" name="Rectangle: Rounded Corners 20">
            <a:extLst>
              <a:ext uri="{FF2B5EF4-FFF2-40B4-BE49-F238E27FC236}">
                <a16:creationId xmlns:a16="http://schemas.microsoft.com/office/drawing/2014/main" id="{E9D0504E-A63B-1F8F-48F0-12477BE54F6D}"/>
              </a:ext>
            </a:extLst>
          </p:cNvPr>
          <p:cNvSpPr/>
          <p:nvPr/>
        </p:nvSpPr>
        <p:spPr>
          <a:xfrm>
            <a:off x="1176867" y="1642533"/>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D522B0BB-3915-E890-A5D4-ADEE75670EBB}"/>
              </a:ext>
            </a:extLst>
          </p:cNvPr>
          <p:cNvSpPr/>
          <p:nvPr/>
        </p:nvSpPr>
        <p:spPr>
          <a:xfrm>
            <a:off x="9398000" y="2954867"/>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D91D3B56-5847-BFDC-DF64-5AE3C2079773}"/>
              </a:ext>
            </a:extLst>
          </p:cNvPr>
          <p:cNvSpPr/>
          <p:nvPr/>
        </p:nvSpPr>
        <p:spPr>
          <a:xfrm>
            <a:off x="4322233" y="4389967"/>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Rounded Corners 23">
            <a:extLst>
              <a:ext uri="{FF2B5EF4-FFF2-40B4-BE49-F238E27FC236}">
                <a16:creationId xmlns:a16="http://schemas.microsoft.com/office/drawing/2014/main" id="{699305C8-7BA8-1148-B022-A3AB8A858F8C}"/>
              </a:ext>
            </a:extLst>
          </p:cNvPr>
          <p:cNvSpPr/>
          <p:nvPr/>
        </p:nvSpPr>
        <p:spPr>
          <a:xfrm>
            <a:off x="11218334" y="4097867"/>
            <a:ext cx="160866" cy="160867"/>
          </a:xfrm>
          <a:prstGeom prst="roundRect">
            <a:avLst/>
          </a:prstGeom>
          <a:solidFill>
            <a:schemeClr val="tx2">
              <a:lumMod val="75000"/>
              <a:lumOff val="2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Rounded Corners 24">
            <a:extLst>
              <a:ext uri="{FF2B5EF4-FFF2-40B4-BE49-F238E27FC236}">
                <a16:creationId xmlns:a16="http://schemas.microsoft.com/office/drawing/2014/main" id="{C8BE0B18-F6EB-6998-44BC-18D9ED420A5A}"/>
              </a:ext>
            </a:extLst>
          </p:cNvPr>
          <p:cNvSpPr/>
          <p:nvPr/>
        </p:nvSpPr>
        <p:spPr>
          <a:xfrm>
            <a:off x="6172200" y="3115734"/>
            <a:ext cx="160866" cy="160867"/>
          </a:xfrm>
          <a:prstGeom prst="roundRect">
            <a:avLst/>
          </a:prstGeom>
          <a:solidFill>
            <a:schemeClr val="tx2">
              <a:lumMod val="50000"/>
              <a:lumOff val="5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7" name="Straight Arrow Connector 26">
            <a:extLst>
              <a:ext uri="{FF2B5EF4-FFF2-40B4-BE49-F238E27FC236}">
                <a16:creationId xmlns:a16="http://schemas.microsoft.com/office/drawing/2014/main" id="{6690403C-DAFC-A0DC-6348-F22C56E0E233}"/>
              </a:ext>
            </a:extLst>
          </p:cNvPr>
          <p:cNvCxnSpPr>
            <a:stCxn id="23" idx="3"/>
            <a:endCxn id="25" idx="1"/>
          </p:cNvCxnSpPr>
          <p:nvPr/>
        </p:nvCxnSpPr>
        <p:spPr>
          <a:xfrm flipV="1">
            <a:off x="4483099" y="3196168"/>
            <a:ext cx="1689101" cy="127423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2AC5CF1-912F-9F54-B805-7E627C30F292}"/>
              </a:ext>
            </a:extLst>
          </p:cNvPr>
          <p:cNvCxnSpPr>
            <a:stCxn id="25" idx="3"/>
            <a:endCxn id="22" idx="1"/>
          </p:cNvCxnSpPr>
          <p:nvPr/>
        </p:nvCxnSpPr>
        <p:spPr>
          <a:xfrm flipV="1">
            <a:off x="6333066" y="3035301"/>
            <a:ext cx="3064934" cy="1608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8C06932-AA3E-5974-4A09-A6717434A9AA}"/>
              </a:ext>
            </a:extLst>
          </p:cNvPr>
          <p:cNvCxnSpPr>
            <a:stCxn id="21" idx="3"/>
            <a:endCxn id="25" idx="1"/>
          </p:cNvCxnSpPr>
          <p:nvPr/>
        </p:nvCxnSpPr>
        <p:spPr>
          <a:xfrm>
            <a:off x="1337733" y="1722967"/>
            <a:ext cx="4834467" cy="147320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4A989BB-E680-7B97-C922-8CF282A92A89}"/>
              </a:ext>
            </a:extLst>
          </p:cNvPr>
          <p:cNvCxnSpPr>
            <a:stCxn id="25" idx="3"/>
            <a:endCxn id="24" idx="1"/>
          </p:cNvCxnSpPr>
          <p:nvPr/>
        </p:nvCxnSpPr>
        <p:spPr>
          <a:xfrm>
            <a:off x="6333066" y="3196168"/>
            <a:ext cx="4885268" cy="98213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663C6F9C-F50E-5549-5EA8-18733463BF9D}"/>
              </a:ext>
            </a:extLst>
          </p:cNvPr>
          <p:cNvSpPr txBox="1"/>
          <p:nvPr/>
        </p:nvSpPr>
        <p:spPr>
          <a:xfrm>
            <a:off x="529167" y="1879600"/>
            <a:ext cx="614271"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ORF</a:t>
            </a:r>
          </a:p>
        </p:txBody>
      </p:sp>
      <p:sp>
        <p:nvSpPr>
          <p:cNvPr id="35" name="TextBox 34">
            <a:extLst>
              <a:ext uri="{FF2B5EF4-FFF2-40B4-BE49-F238E27FC236}">
                <a16:creationId xmlns:a16="http://schemas.microsoft.com/office/drawing/2014/main" id="{C23C43BE-C318-EE6F-23CF-BAF82893E488}"/>
              </a:ext>
            </a:extLst>
          </p:cNvPr>
          <p:cNvSpPr txBox="1"/>
          <p:nvPr/>
        </p:nvSpPr>
        <p:spPr>
          <a:xfrm>
            <a:off x="6316133" y="2682387"/>
            <a:ext cx="721672"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Kings</a:t>
            </a:r>
          </a:p>
        </p:txBody>
      </p:sp>
      <p:sp>
        <p:nvSpPr>
          <p:cNvPr id="36" name="TextBox 35">
            <a:extLst>
              <a:ext uri="{FF2B5EF4-FFF2-40B4-BE49-F238E27FC236}">
                <a16:creationId xmlns:a16="http://schemas.microsoft.com/office/drawing/2014/main" id="{1B0FEA06-643D-4AD5-5677-49DF0D77258B}"/>
              </a:ext>
            </a:extLst>
          </p:cNvPr>
          <p:cNvSpPr txBox="1"/>
          <p:nvPr/>
        </p:nvSpPr>
        <p:spPr>
          <a:xfrm>
            <a:off x="3680994" y="4595854"/>
            <a:ext cx="873252"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Westin</a:t>
            </a:r>
          </a:p>
        </p:txBody>
      </p:sp>
      <p:sp>
        <p:nvSpPr>
          <p:cNvPr id="37" name="TextBox 36">
            <a:extLst>
              <a:ext uri="{FF2B5EF4-FFF2-40B4-BE49-F238E27FC236}">
                <a16:creationId xmlns:a16="http://schemas.microsoft.com/office/drawing/2014/main" id="{A3943252-088C-3194-B5F7-50316CD4B93D}"/>
              </a:ext>
            </a:extLst>
          </p:cNvPr>
          <p:cNvSpPr txBox="1"/>
          <p:nvPr/>
        </p:nvSpPr>
        <p:spPr>
          <a:xfrm>
            <a:off x="9550398" y="2569946"/>
            <a:ext cx="971292"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General</a:t>
            </a:r>
          </a:p>
        </p:txBody>
      </p:sp>
      <p:sp>
        <p:nvSpPr>
          <p:cNvPr id="38" name="TextBox 37">
            <a:extLst>
              <a:ext uri="{FF2B5EF4-FFF2-40B4-BE49-F238E27FC236}">
                <a16:creationId xmlns:a16="http://schemas.microsoft.com/office/drawing/2014/main" id="{4988E1BA-B3A3-6183-E281-CC0A8A33CCBE}"/>
              </a:ext>
            </a:extLst>
          </p:cNvPr>
          <p:cNvSpPr txBox="1"/>
          <p:nvPr/>
        </p:nvSpPr>
        <p:spPr>
          <a:xfrm>
            <a:off x="10471261" y="4366168"/>
            <a:ext cx="1330621" cy="369332"/>
          </a:xfrm>
          <a:prstGeom prst="rect">
            <a:avLst/>
          </a:prstGeom>
          <a:solidFill>
            <a:schemeClr val="tx2">
              <a:lumMod val="10000"/>
              <a:lumOff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Convention</a:t>
            </a:r>
          </a:p>
        </p:txBody>
      </p:sp>
      <p:pic>
        <p:nvPicPr>
          <p:cNvPr id="2" name="Picture 1" descr="A red and black helicopter&#10;&#10;AI-generated content may be incorrect.">
            <a:extLst>
              <a:ext uri="{FF2B5EF4-FFF2-40B4-BE49-F238E27FC236}">
                <a16:creationId xmlns:a16="http://schemas.microsoft.com/office/drawing/2014/main" id="{75DDF38D-E2DB-5D03-2170-5688203B791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9406" y="1438014"/>
            <a:ext cx="815788" cy="489473"/>
          </a:xfrm>
          <a:prstGeom prst="rect">
            <a:avLst/>
          </a:prstGeom>
        </p:spPr>
      </p:pic>
      <p:sp>
        <p:nvSpPr>
          <p:cNvPr id="3" name="TextBox 2">
            <a:extLst>
              <a:ext uri="{FF2B5EF4-FFF2-40B4-BE49-F238E27FC236}">
                <a16:creationId xmlns:a16="http://schemas.microsoft.com/office/drawing/2014/main" id="{D6035948-5B57-3DEE-E371-67FA62E49CB1}"/>
              </a:ext>
            </a:extLst>
          </p:cNvPr>
          <p:cNvSpPr txBox="1"/>
          <p:nvPr/>
        </p:nvSpPr>
        <p:spPr>
          <a:xfrm>
            <a:off x="529166" y="2369073"/>
            <a:ext cx="744114" cy="369332"/>
          </a:xfrm>
          <a:prstGeom prst="rect">
            <a:avLst/>
          </a:prstGeom>
          <a:solidFill>
            <a:srgbClr val="FFC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08:00</a:t>
            </a:r>
          </a:p>
        </p:txBody>
      </p:sp>
      <p:sp>
        <p:nvSpPr>
          <p:cNvPr id="4" name="TextBox 3">
            <a:extLst>
              <a:ext uri="{FF2B5EF4-FFF2-40B4-BE49-F238E27FC236}">
                <a16:creationId xmlns:a16="http://schemas.microsoft.com/office/drawing/2014/main" id="{A55C2B66-394B-587E-30A8-1675A2497B2A}"/>
              </a:ext>
            </a:extLst>
          </p:cNvPr>
          <p:cNvSpPr txBox="1"/>
          <p:nvPr/>
        </p:nvSpPr>
        <p:spPr>
          <a:xfrm>
            <a:off x="3754966" y="5010206"/>
            <a:ext cx="744114"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08:01</a:t>
            </a:r>
          </a:p>
        </p:txBody>
      </p:sp>
      <p:pic>
        <p:nvPicPr>
          <p:cNvPr id="5" name="Picture 4" descr="A red and black helicopter&#10;&#10;AI-generated content may be incorrect.">
            <a:extLst>
              <a:ext uri="{FF2B5EF4-FFF2-40B4-BE49-F238E27FC236}">
                <a16:creationId xmlns:a16="http://schemas.microsoft.com/office/drawing/2014/main" id="{7F1EB471-F1F8-8A3F-0A98-F1A9DD7A3C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94772" y="4154496"/>
            <a:ext cx="815788" cy="489473"/>
          </a:xfrm>
          <a:prstGeom prst="rect">
            <a:avLst/>
          </a:prstGeom>
        </p:spPr>
      </p:pic>
      <p:sp>
        <p:nvSpPr>
          <p:cNvPr id="6" name="TextBox 5">
            <a:extLst>
              <a:ext uri="{FF2B5EF4-FFF2-40B4-BE49-F238E27FC236}">
                <a16:creationId xmlns:a16="http://schemas.microsoft.com/office/drawing/2014/main" id="{C7D8BF21-91FD-B692-4A8B-B57287FF7D9E}"/>
              </a:ext>
            </a:extLst>
          </p:cNvPr>
          <p:cNvSpPr txBox="1"/>
          <p:nvPr/>
        </p:nvSpPr>
        <p:spPr>
          <a:xfrm>
            <a:off x="5800143" y="2281048"/>
            <a:ext cx="1056700" cy="369332"/>
          </a:xfrm>
          <a:prstGeom prst="rect">
            <a:avLst/>
          </a:prstGeom>
          <a:solidFill>
            <a:srgbClr val="FFC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08:07:27</a:t>
            </a:r>
          </a:p>
        </p:txBody>
      </p:sp>
      <p:sp>
        <p:nvSpPr>
          <p:cNvPr id="7" name="TextBox 6">
            <a:extLst>
              <a:ext uri="{FF2B5EF4-FFF2-40B4-BE49-F238E27FC236}">
                <a16:creationId xmlns:a16="http://schemas.microsoft.com/office/drawing/2014/main" id="{8E5729F9-7C09-D4EB-5058-1E503182BCF7}"/>
              </a:ext>
            </a:extLst>
          </p:cNvPr>
          <p:cNvSpPr txBox="1"/>
          <p:nvPr/>
        </p:nvSpPr>
        <p:spPr>
          <a:xfrm>
            <a:off x="6034109" y="3436231"/>
            <a:ext cx="1056700"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08:04:34</a:t>
            </a:r>
          </a:p>
        </p:txBody>
      </p:sp>
      <p:sp>
        <p:nvSpPr>
          <p:cNvPr id="8" name="TextBox 7">
            <a:extLst>
              <a:ext uri="{FF2B5EF4-FFF2-40B4-BE49-F238E27FC236}">
                <a16:creationId xmlns:a16="http://schemas.microsoft.com/office/drawing/2014/main" id="{E106BCC6-BDD9-DB45-6ED9-D9AF53F11AD0}"/>
              </a:ext>
            </a:extLst>
          </p:cNvPr>
          <p:cNvSpPr txBox="1"/>
          <p:nvPr/>
        </p:nvSpPr>
        <p:spPr>
          <a:xfrm>
            <a:off x="10659705" y="4750439"/>
            <a:ext cx="1056700" cy="369332"/>
          </a:xfrm>
          <a:prstGeom prst="rect">
            <a:avLst/>
          </a:prstGeom>
          <a:solidFill>
            <a:srgbClr val="FFC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08:14:00</a:t>
            </a:r>
          </a:p>
        </p:txBody>
      </p:sp>
      <p:sp>
        <p:nvSpPr>
          <p:cNvPr id="9" name="TextBox 8">
            <a:extLst>
              <a:ext uri="{FF2B5EF4-FFF2-40B4-BE49-F238E27FC236}">
                <a16:creationId xmlns:a16="http://schemas.microsoft.com/office/drawing/2014/main" id="{2592F287-1877-7758-FA27-EF2A19BECD6D}"/>
              </a:ext>
            </a:extLst>
          </p:cNvPr>
          <p:cNvSpPr txBox="1"/>
          <p:nvPr/>
        </p:nvSpPr>
        <p:spPr>
          <a:xfrm>
            <a:off x="9603005" y="2939278"/>
            <a:ext cx="1056700"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08:09:00</a:t>
            </a:r>
          </a:p>
        </p:txBody>
      </p:sp>
      <p:sp>
        <p:nvSpPr>
          <p:cNvPr id="10" name="TextBox 9">
            <a:extLst>
              <a:ext uri="{FF2B5EF4-FFF2-40B4-BE49-F238E27FC236}">
                <a16:creationId xmlns:a16="http://schemas.microsoft.com/office/drawing/2014/main" id="{CB657A03-60BC-FC74-F9D6-20AAFFB58C22}"/>
              </a:ext>
            </a:extLst>
          </p:cNvPr>
          <p:cNvSpPr txBox="1"/>
          <p:nvPr/>
        </p:nvSpPr>
        <p:spPr>
          <a:xfrm>
            <a:off x="6096000" y="1979764"/>
            <a:ext cx="1056700" cy="369332"/>
          </a:xfrm>
          <a:prstGeom prst="rect">
            <a:avLst/>
          </a:prstGeom>
          <a:solidFill>
            <a:srgbClr val="FFC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08:07:35</a:t>
            </a:r>
          </a:p>
        </p:txBody>
      </p:sp>
      <p:sp>
        <p:nvSpPr>
          <p:cNvPr id="11" name="TextBox 10">
            <a:extLst>
              <a:ext uri="{FF2B5EF4-FFF2-40B4-BE49-F238E27FC236}">
                <a16:creationId xmlns:a16="http://schemas.microsoft.com/office/drawing/2014/main" id="{AC75BB05-CC0C-1806-07E3-F4FBB8048556}"/>
              </a:ext>
            </a:extLst>
          </p:cNvPr>
          <p:cNvSpPr txBox="1"/>
          <p:nvPr/>
        </p:nvSpPr>
        <p:spPr>
          <a:xfrm>
            <a:off x="6389113" y="3720102"/>
            <a:ext cx="1056700"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08:04:31</a:t>
            </a:r>
          </a:p>
        </p:txBody>
      </p:sp>
      <p:sp>
        <p:nvSpPr>
          <p:cNvPr id="12" name="TextBox 11">
            <a:extLst>
              <a:ext uri="{FF2B5EF4-FFF2-40B4-BE49-F238E27FC236}">
                <a16:creationId xmlns:a16="http://schemas.microsoft.com/office/drawing/2014/main" id="{BD6029EC-6FAE-4D5B-6350-FEC9E8E4D908}"/>
              </a:ext>
            </a:extLst>
          </p:cNvPr>
          <p:cNvSpPr txBox="1"/>
          <p:nvPr/>
        </p:nvSpPr>
        <p:spPr>
          <a:xfrm>
            <a:off x="9763871" y="3115734"/>
            <a:ext cx="1056700"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08:09:08</a:t>
            </a:r>
          </a:p>
        </p:txBody>
      </p:sp>
      <p:sp>
        <p:nvSpPr>
          <p:cNvPr id="13" name="TextBox 12">
            <a:extLst>
              <a:ext uri="{FF2B5EF4-FFF2-40B4-BE49-F238E27FC236}">
                <a16:creationId xmlns:a16="http://schemas.microsoft.com/office/drawing/2014/main" id="{EF4E946F-22A3-F41A-D65A-03C37DDA69E4}"/>
              </a:ext>
            </a:extLst>
          </p:cNvPr>
          <p:cNvSpPr txBox="1"/>
          <p:nvPr/>
        </p:nvSpPr>
        <p:spPr>
          <a:xfrm>
            <a:off x="10812105" y="4902839"/>
            <a:ext cx="1056700" cy="369332"/>
          </a:xfrm>
          <a:prstGeom prst="rect">
            <a:avLst/>
          </a:prstGeom>
          <a:solidFill>
            <a:srgbClr val="FFC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08:14:07</a:t>
            </a:r>
          </a:p>
        </p:txBody>
      </p:sp>
    </p:spTree>
    <p:extLst>
      <p:ext uri="{BB962C8B-B14F-4D97-AF65-F5344CB8AC3E}">
        <p14:creationId xmlns:p14="http://schemas.microsoft.com/office/powerpoint/2010/main" val="427051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29167E-6 4.81481E-6 L 0.11745 -0.14144 " pathEditMode="relative" rAng="0" ptsTypes="AA">
                                      <p:cBhvr>
                                        <p:cTn id="34" dur="2000" fill="hold"/>
                                        <p:tgtEl>
                                          <p:spTgt spid="5"/>
                                        </p:tgtEl>
                                        <p:attrNameLst>
                                          <p:attrName>ppt_x</p:attrName>
                                          <p:attrName>ppt_y</p:attrName>
                                        </p:attrNameLst>
                                      </p:cBhvr>
                                      <p:rCtr x="5872" y="-7083"/>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5E-6 -3.7037E-7 L 0.3642 0.19537 " pathEditMode="relative" rAng="0" ptsTypes="AA">
                                      <p:cBhvr>
                                        <p:cTn id="42" dur="2000" fill="hold"/>
                                        <p:tgtEl>
                                          <p:spTgt spid="2"/>
                                        </p:tgtEl>
                                        <p:attrNameLst>
                                          <p:attrName>ppt_x</p:attrName>
                                          <p:attrName>ppt_y</p:attrName>
                                        </p:attrNameLst>
                                      </p:cBhvr>
                                      <p:rCtr x="18203" y="9769"/>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72466-9A18-9089-47D9-6DD01CEF1B52}"/>
              </a:ext>
            </a:extLst>
          </p:cNvPr>
          <p:cNvPicPr>
            <a:picLocks noChangeAspect="1"/>
          </p:cNvPicPr>
          <p:nvPr/>
        </p:nvPicPr>
        <p:blipFill>
          <a:blip r:embed="rId2"/>
          <a:stretch>
            <a:fillRect/>
          </a:stretch>
        </p:blipFill>
        <p:spPr>
          <a:xfrm>
            <a:off x="357405" y="180540"/>
            <a:ext cx="4697783" cy="2627992"/>
          </a:xfrm>
          <a:prstGeom prst="rect">
            <a:avLst/>
          </a:prstGeom>
        </p:spPr>
      </p:pic>
      <p:pic>
        <p:nvPicPr>
          <p:cNvPr id="5" name="Picture 4">
            <a:extLst>
              <a:ext uri="{FF2B5EF4-FFF2-40B4-BE49-F238E27FC236}">
                <a16:creationId xmlns:a16="http://schemas.microsoft.com/office/drawing/2014/main" id="{6B651BE4-B332-4EF2-030A-B83717A47A17}"/>
              </a:ext>
            </a:extLst>
          </p:cNvPr>
          <p:cNvPicPr>
            <a:picLocks noChangeAspect="1"/>
          </p:cNvPicPr>
          <p:nvPr/>
        </p:nvPicPr>
        <p:blipFill>
          <a:blip r:embed="rId3"/>
          <a:stretch>
            <a:fillRect/>
          </a:stretch>
        </p:blipFill>
        <p:spPr>
          <a:xfrm>
            <a:off x="357405" y="3072754"/>
            <a:ext cx="9064219" cy="3525878"/>
          </a:xfrm>
          <a:prstGeom prst="rect">
            <a:avLst/>
          </a:prstGeom>
        </p:spPr>
      </p:pic>
      <p:sp>
        <p:nvSpPr>
          <p:cNvPr id="6" name="TextBox 5">
            <a:extLst>
              <a:ext uri="{FF2B5EF4-FFF2-40B4-BE49-F238E27FC236}">
                <a16:creationId xmlns:a16="http://schemas.microsoft.com/office/drawing/2014/main" id="{BADA8158-4BBE-E51A-CB2B-C1E0D13275FF}"/>
              </a:ext>
            </a:extLst>
          </p:cNvPr>
          <p:cNvSpPr txBox="1"/>
          <p:nvPr/>
        </p:nvSpPr>
        <p:spPr>
          <a:xfrm>
            <a:off x="7169239" y="635358"/>
            <a:ext cx="3133615"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Aircraft 1 radius: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Aircraft 2 radius: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Collision = separation &lt; 55’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P(separation &lt; 55) = 4.16 e-6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 in every 250,000 crossings</a:t>
            </a:r>
          </a:p>
        </p:txBody>
      </p:sp>
    </p:spTree>
    <p:extLst>
      <p:ext uri="{BB962C8B-B14F-4D97-AF65-F5344CB8AC3E}">
        <p14:creationId xmlns:p14="http://schemas.microsoft.com/office/powerpoint/2010/main" val="7277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D665-5055-B6C4-7247-1B566BA77C21}"/>
              </a:ext>
            </a:extLst>
          </p:cNvPr>
          <p:cNvSpPr txBox="1">
            <a:spLocks noGrp="1"/>
          </p:cNvSpPr>
          <p:nvPr>
            <p:ph type="title"/>
          </p:nvPr>
        </p:nvSpPr>
        <p:spPr/>
        <p:txBody>
          <a:bodyPr/>
          <a:lstStyle/>
          <a:p>
            <a:pPr lvl="0"/>
            <a:r>
              <a:rPr lang="en-US" dirty="0"/>
              <a:t>Overview</a:t>
            </a:r>
          </a:p>
        </p:txBody>
      </p:sp>
      <p:sp>
        <p:nvSpPr>
          <p:cNvPr id="3" name="Content Placeholder 2">
            <a:extLst>
              <a:ext uri="{FF2B5EF4-FFF2-40B4-BE49-F238E27FC236}">
                <a16:creationId xmlns:a16="http://schemas.microsoft.com/office/drawing/2014/main" id="{1BE0E47B-1218-248A-AE2C-F5A3B98938A3}"/>
              </a:ext>
            </a:extLst>
          </p:cNvPr>
          <p:cNvSpPr txBox="1">
            <a:spLocks noGrp="1"/>
          </p:cNvSpPr>
          <p:nvPr>
            <p:ph idx="1"/>
          </p:nvPr>
        </p:nvSpPr>
        <p:spPr/>
        <p:txBody>
          <a:bodyPr/>
          <a:lstStyle/>
          <a:p>
            <a:pPr lvl="0"/>
            <a:r>
              <a:rPr lang="en-US" dirty="0"/>
              <a:t>Introductions</a:t>
            </a:r>
          </a:p>
          <a:p>
            <a:pPr lvl="0"/>
            <a:r>
              <a:rPr lang="en-US" dirty="0"/>
              <a:t>STARDOM Overview</a:t>
            </a:r>
          </a:p>
          <a:p>
            <a:pPr lvl="0"/>
            <a:r>
              <a:rPr lang="en-US" dirty="0"/>
              <a:t>STARDOM Progress </a:t>
            </a:r>
          </a:p>
          <a:p>
            <a:pPr lvl="0"/>
            <a:r>
              <a:rPr lang="en-US" dirty="0"/>
              <a:t>STARDOM Demonstration</a:t>
            </a:r>
          </a:p>
          <a:p>
            <a:pPr lvl="0"/>
            <a:r>
              <a:rPr lang="en-US" dirty="0"/>
              <a:t>Sponsor Input / Feedback</a:t>
            </a:r>
          </a:p>
          <a:p>
            <a:pPr lvl="0"/>
            <a:r>
              <a:rPr lang="en-US" dirty="0"/>
              <a:t>Next Steps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4AB5E1A-D4EA-B41E-1DC9-56088D63B921}"/>
              </a:ext>
            </a:extLst>
          </p:cNvPr>
          <p:cNvSpPr txBox="1">
            <a:spLocks noGrp="1"/>
          </p:cNvSpPr>
          <p:nvPr>
            <p:ph type="body" idx="4294967295"/>
          </p:nvPr>
        </p:nvSpPr>
        <p:spPr>
          <a:xfrm>
            <a:off x="514478" y="2534981"/>
            <a:ext cx="10935391" cy="930036"/>
          </a:xfrm>
        </p:spPr>
        <p:txBody>
          <a:bodyPr>
            <a:normAutofit/>
          </a:bodyPr>
          <a:lstStyle/>
          <a:p>
            <a:pPr marL="0" indent="0" algn="ctr">
              <a:buNone/>
            </a:pPr>
            <a:r>
              <a:rPr lang="en-US" sz="3600" b="1" dirty="0">
                <a:solidFill>
                  <a:schemeClr val="tx2">
                    <a:lumMod val="90000"/>
                    <a:lumOff val="10000"/>
                  </a:schemeClr>
                </a:solidFill>
                <a:latin typeface="Verdana"/>
                <a:ea typeface="Verdana"/>
              </a:rPr>
              <a:t>Sponsor Input /Feedback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3A0F526-039B-BAF1-5C0B-B60F09D56574}"/>
              </a:ext>
            </a:extLst>
          </p:cNvPr>
          <p:cNvSpPr txBox="1">
            <a:spLocks noGrp="1"/>
          </p:cNvSpPr>
          <p:nvPr>
            <p:ph type="body" idx="4294967295"/>
          </p:nvPr>
        </p:nvSpPr>
        <p:spPr>
          <a:xfrm>
            <a:off x="514478" y="2534981"/>
            <a:ext cx="10935391" cy="930036"/>
          </a:xfrm>
        </p:spPr>
        <p:txBody>
          <a:bodyPr>
            <a:normAutofit/>
          </a:bodyPr>
          <a:lstStyle/>
          <a:p>
            <a:pPr marL="0" lvl="0" indent="0" algn="ctr">
              <a:buNone/>
            </a:pPr>
            <a:r>
              <a:rPr lang="en-US" sz="3600" b="1" dirty="0">
                <a:solidFill>
                  <a:schemeClr val="tx2">
                    <a:lumMod val="90000"/>
                    <a:lumOff val="10000"/>
                  </a:schemeClr>
                </a:solidFill>
                <a:latin typeface="Verdana"/>
                <a:ea typeface="Verdana"/>
              </a:rPr>
              <a:t>Next Steps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16D99-30A6-5CF7-013F-DCF70F414B4E}"/>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C1A6B64-F045-BE96-695C-EE6AAF534872}"/>
              </a:ext>
            </a:extLst>
          </p:cNvPr>
          <p:cNvSpPr txBox="1">
            <a:spLocks noGrp="1"/>
          </p:cNvSpPr>
          <p:nvPr>
            <p:ph type="body" idx="4294967295"/>
          </p:nvPr>
        </p:nvSpPr>
        <p:spPr>
          <a:xfrm>
            <a:off x="514478" y="2534981"/>
            <a:ext cx="10935391" cy="930036"/>
          </a:xfrm>
        </p:spPr>
        <p:txBody>
          <a:bodyPr>
            <a:normAutofit/>
          </a:bodyPr>
          <a:lstStyle/>
          <a:p>
            <a:pPr marL="0" lvl="0" indent="0" algn="ctr">
              <a:buNone/>
            </a:pPr>
            <a:r>
              <a:rPr lang="en-US" sz="3600" b="1" dirty="0">
                <a:solidFill>
                  <a:schemeClr val="tx2">
                    <a:lumMod val="90000"/>
                    <a:lumOff val="10000"/>
                  </a:schemeClr>
                </a:solidFill>
                <a:latin typeface="Verdana"/>
                <a:ea typeface="Verdana"/>
              </a:rPr>
              <a:t>Backup Charts</a:t>
            </a:r>
          </a:p>
        </p:txBody>
      </p:sp>
    </p:spTree>
    <p:extLst>
      <p:ext uri="{BB962C8B-B14F-4D97-AF65-F5344CB8AC3E}">
        <p14:creationId xmlns:p14="http://schemas.microsoft.com/office/powerpoint/2010/main" val="2099962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81F25-3FA4-EC97-B8F6-D2EEFF7DE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F2FBA-47CC-1C67-D8F8-C88E68090186}"/>
              </a:ext>
            </a:extLst>
          </p:cNvPr>
          <p:cNvSpPr>
            <a:spLocks noGrp="1"/>
          </p:cNvSpPr>
          <p:nvPr>
            <p:ph type="title"/>
          </p:nvPr>
        </p:nvSpPr>
        <p:spPr>
          <a:xfrm>
            <a:off x="360849" y="114300"/>
            <a:ext cx="8824715" cy="914400"/>
          </a:xfrm>
        </p:spPr>
        <p:txBody>
          <a:bodyPr/>
          <a:lstStyle/>
          <a:p>
            <a:r>
              <a:rPr lang="en-US" dirty="0"/>
              <a:t>STARDOM Venue Selection (1 of 2)</a:t>
            </a:r>
          </a:p>
        </p:txBody>
      </p:sp>
      <p:sp>
        <p:nvSpPr>
          <p:cNvPr id="3" name="Content Placeholder 2">
            <a:extLst>
              <a:ext uri="{FF2B5EF4-FFF2-40B4-BE49-F238E27FC236}">
                <a16:creationId xmlns:a16="http://schemas.microsoft.com/office/drawing/2014/main" id="{1EAC3EDC-5659-658D-2D08-4E8B4EB61D68}"/>
              </a:ext>
            </a:extLst>
          </p:cNvPr>
          <p:cNvSpPr>
            <a:spLocks noGrp="1"/>
          </p:cNvSpPr>
          <p:nvPr>
            <p:ph idx="1"/>
          </p:nvPr>
        </p:nvSpPr>
        <p:spPr/>
        <p:txBody>
          <a:bodyPr/>
          <a:lstStyle/>
          <a:p>
            <a:r>
              <a:rPr lang="en-US" dirty="0"/>
              <a:t>Considered several candidate cities – not too large and not too small – using a range of factors</a:t>
            </a:r>
          </a:p>
          <a:p>
            <a:pPr lvl="1"/>
            <a:r>
              <a:rPr lang="en-US" sz="2600" b="0" dirty="0"/>
              <a:t>Reno, NV</a:t>
            </a:r>
          </a:p>
          <a:p>
            <a:pPr lvl="1"/>
            <a:r>
              <a:rPr lang="en-US" sz="2600" b="0" dirty="0"/>
              <a:t>Virginia Beach, VA</a:t>
            </a:r>
          </a:p>
          <a:p>
            <a:pPr lvl="1"/>
            <a:r>
              <a:rPr lang="en-US" sz="2600" b="0" dirty="0"/>
              <a:t>Chula Vista, CA</a:t>
            </a:r>
          </a:p>
          <a:p>
            <a:pPr lvl="1"/>
            <a:r>
              <a:rPr lang="en-US" sz="2600" b="0" dirty="0"/>
              <a:t>Daytona-Springfield, OH</a:t>
            </a:r>
          </a:p>
          <a:p>
            <a:pPr lvl="1"/>
            <a:r>
              <a:rPr lang="en-US" sz="2600" b="0" dirty="0"/>
              <a:t>Grand Forks, ND</a:t>
            </a:r>
          </a:p>
          <a:p>
            <a:pPr lvl="1"/>
            <a:r>
              <a:rPr lang="en-US" sz="2600" b="0" dirty="0"/>
              <a:t>Wichita, KS</a:t>
            </a:r>
          </a:p>
          <a:p>
            <a:endParaRPr lang="en-US" b="0" dirty="0"/>
          </a:p>
        </p:txBody>
      </p:sp>
    </p:spTree>
    <p:extLst>
      <p:ext uri="{BB962C8B-B14F-4D97-AF65-F5344CB8AC3E}">
        <p14:creationId xmlns:p14="http://schemas.microsoft.com/office/powerpoint/2010/main" val="2702018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E8AD7-AF93-C444-23B7-F5223D71AEBA}"/>
              </a:ext>
            </a:extLst>
          </p:cNvPr>
          <p:cNvSpPr>
            <a:spLocks noGrp="1"/>
          </p:cNvSpPr>
          <p:nvPr>
            <p:ph type="title"/>
          </p:nvPr>
        </p:nvSpPr>
        <p:spPr>
          <a:xfrm>
            <a:off x="360849" y="114300"/>
            <a:ext cx="8838569" cy="914400"/>
          </a:xfrm>
        </p:spPr>
        <p:txBody>
          <a:bodyPr/>
          <a:lstStyle/>
          <a:p>
            <a:r>
              <a:rPr lang="en-US" dirty="0"/>
              <a:t>STARDOM Venue Selection (2 of 2)</a:t>
            </a:r>
          </a:p>
        </p:txBody>
      </p:sp>
      <p:sp>
        <p:nvSpPr>
          <p:cNvPr id="3" name="Content Placeholder 2">
            <a:extLst>
              <a:ext uri="{FF2B5EF4-FFF2-40B4-BE49-F238E27FC236}">
                <a16:creationId xmlns:a16="http://schemas.microsoft.com/office/drawing/2014/main" id="{E4D3813F-E4FC-11EF-DF31-325733CD7D6D}"/>
              </a:ext>
            </a:extLst>
          </p:cNvPr>
          <p:cNvSpPr>
            <a:spLocks noGrp="1"/>
          </p:cNvSpPr>
          <p:nvPr>
            <p:ph idx="1"/>
          </p:nvPr>
        </p:nvSpPr>
        <p:spPr/>
        <p:txBody>
          <a:bodyPr/>
          <a:lstStyle/>
          <a:p>
            <a:r>
              <a:rPr lang="en-US" dirty="0"/>
              <a:t>Factors considered in venue selection</a:t>
            </a:r>
          </a:p>
          <a:p>
            <a:pPr lvl="1"/>
            <a:r>
              <a:rPr lang="en-US" b="0" dirty="0"/>
              <a:t>UAM corridor variety</a:t>
            </a:r>
          </a:p>
          <a:p>
            <a:pPr lvl="1"/>
            <a:r>
              <a:rPr lang="en-US" b="0" dirty="0"/>
              <a:t>Test range/facility access</a:t>
            </a:r>
          </a:p>
          <a:p>
            <a:pPr lvl="1"/>
            <a:r>
              <a:rPr lang="en-US" b="0" dirty="0"/>
              <a:t>Partner readiness </a:t>
            </a:r>
          </a:p>
          <a:p>
            <a:pPr lvl="1"/>
            <a:r>
              <a:rPr lang="en-US" b="0" dirty="0"/>
              <a:t>Weather reliability</a:t>
            </a:r>
          </a:p>
          <a:p>
            <a:pPr lvl="1"/>
            <a:r>
              <a:rPr lang="en-US" b="0" dirty="0"/>
              <a:t>Airspace complexity (fit for study)</a:t>
            </a:r>
          </a:p>
          <a:p>
            <a:pPr lvl="1"/>
            <a:r>
              <a:rPr lang="en-US" b="0" dirty="0"/>
              <a:t>Data availability/openness</a:t>
            </a:r>
          </a:p>
          <a:p>
            <a:pPr lvl="1"/>
            <a:r>
              <a:rPr lang="en-US" b="0" dirty="0"/>
              <a:t>Ground risk manageability</a:t>
            </a:r>
            <a:r>
              <a:rPr lang="en-US" dirty="0"/>
              <a:t> </a:t>
            </a:r>
          </a:p>
          <a:p>
            <a:pPr lvl="1"/>
            <a:r>
              <a:rPr lang="en-US" b="0" dirty="0"/>
              <a:t>Regulatory/stakeholder alignment</a:t>
            </a:r>
          </a:p>
          <a:p>
            <a:pPr lvl="1"/>
            <a:endParaRPr lang="en-US" dirty="0"/>
          </a:p>
          <a:p>
            <a:endParaRPr lang="en-US" b="0" dirty="0"/>
          </a:p>
        </p:txBody>
      </p:sp>
    </p:spTree>
    <p:extLst>
      <p:ext uri="{BB962C8B-B14F-4D97-AF65-F5344CB8AC3E}">
        <p14:creationId xmlns:p14="http://schemas.microsoft.com/office/powerpoint/2010/main" val="20460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AEE2B-105E-E0E2-0891-7252A4550B56}"/>
              </a:ext>
            </a:extLst>
          </p:cNvPr>
          <p:cNvSpPr txBox="1">
            <a:spLocks noGrp="1"/>
          </p:cNvSpPr>
          <p:nvPr>
            <p:ph type="title"/>
          </p:nvPr>
        </p:nvSpPr>
        <p:spPr/>
        <p:txBody>
          <a:bodyPr/>
          <a:lstStyle/>
          <a:p>
            <a:pPr lvl="0"/>
            <a:r>
              <a:rPr lang="en-US" dirty="0"/>
              <a:t>Introductions</a:t>
            </a:r>
          </a:p>
        </p:txBody>
      </p:sp>
      <p:sp>
        <p:nvSpPr>
          <p:cNvPr id="3" name="Content Placeholder 2">
            <a:extLst>
              <a:ext uri="{FF2B5EF4-FFF2-40B4-BE49-F238E27FC236}">
                <a16:creationId xmlns:a16="http://schemas.microsoft.com/office/drawing/2014/main" id="{304A9121-F90B-6FB9-ECB5-BBA720BC28C9}"/>
              </a:ext>
            </a:extLst>
          </p:cNvPr>
          <p:cNvSpPr txBox="1">
            <a:spLocks noGrp="1"/>
          </p:cNvSpPr>
          <p:nvPr>
            <p:ph idx="1"/>
          </p:nvPr>
        </p:nvSpPr>
        <p:spPr/>
        <p:txBody>
          <a:bodyPr>
            <a:normAutofit/>
          </a:bodyPr>
          <a:lstStyle/>
          <a:p>
            <a:pPr lvl="0">
              <a:lnSpc>
                <a:spcPct val="80000"/>
              </a:lnSpc>
            </a:pPr>
            <a:r>
              <a:rPr lang="en-US" sz="2600" dirty="0"/>
              <a:t>CS Core Team</a:t>
            </a:r>
          </a:p>
          <a:p>
            <a:pPr lvl="1">
              <a:lnSpc>
                <a:spcPct val="80000"/>
              </a:lnSpc>
            </a:pPr>
            <a:r>
              <a:rPr lang="en-US" sz="2200" b="0" dirty="0"/>
              <a:t>Dennis Rowe, PI</a:t>
            </a:r>
          </a:p>
          <a:p>
            <a:pPr lvl="1">
              <a:lnSpc>
                <a:spcPct val="80000"/>
              </a:lnSpc>
            </a:pPr>
            <a:r>
              <a:rPr lang="en-US" sz="2200" b="0" dirty="0"/>
              <a:t>Alan Bell, OR SME</a:t>
            </a:r>
          </a:p>
          <a:p>
            <a:pPr lvl="1">
              <a:lnSpc>
                <a:spcPct val="80000"/>
              </a:lnSpc>
            </a:pPr>
            <a:r>
              <a:rPr lang="en-US" sz="2200" b="0" dirty="0"/>
              <a:t>Michael Hawrysko, ATC/UAS SME</a:t>
            </a:r>
          </a:p>
          <a:p>
            <a:pPr lvl="0">
              <a:lnSpc>
                <a:spcPct val="80000"/>
              </a:lnSpc>
            </a:pPr>
            <a:r>
              <a:rPr lang="en-US" sz="2600" dirty="0"/>
              <a:t>Other CS Key Players</a:t>
            </a:r>
          </a:p>
          <a:p>
            <a:pPr lvl="1">
              <a:lnSpc>
                <a:spcPct val="80000"/>
              </a:lnSpc>
            </a:pPr>
            <a:r>
              <a:rPr lang="en-US" sz="2200" b="0" dirty="0"/>
              <a:t>Jason Cunha, VP Aerospace </a:t>
            </a:r>
          </a:p>
          <a:p>
            <a:pPr lvl="1">
              <a:lnSpc>
                <a:spcPct val="80000"/>
              </a:lnSpc>
            </a:pPr>
            <a:r>
              <a:rPr lang="en-US" sz="2200" b="0" dirty="0"/>
              <a:t>Kevin Schweer, CGO</a:t>
            </a:r>
          </a:p>
          <a:p>
            <a:pPr lvl="1">
              <a:lnSpc>
                <a:spcPct val="80000"/>
              </a:lnSpc>
            </a:pPr>
            <a:r>
              <a:rPr lang="en-US" sz="2200" b="0" dirty="0"/>
              <a:t>Bill Wright, CTO</a:t>
            </a:r>
          </a:p>
          <a:p>
            <a:pPr lvl="1">
              <a:lnSpc>
                <a:spcPct val="80000"/>
              </a:lnSpc>
            </a:pPr>
            <a:r>
              <a:rPr lang="en-US" sz="2200" b="0" dirty="0"/>
              <a:t>Steven Butler, Contracts Mgr.</a:t>
            </a:r>
          </a:p>
          <a:p>
            <a:pPr lvl="0">
              <a:lnSpc>
                <a:spcPct val="80000"/>
              </a:lnSpc>
            </a:pPr>
            <a:r>
              <a:rPr lang="en-US" sz="2600" dirty="0"/>
              <a:t>NASA’s Technical Monitor</a:t>
            </a:r>
          </a:p>
          <a:p>
            <a:pPr lvl="1">
              <a:lnSpc>
                <a:spcPct val="80000"/>
              </a:lnSpc>
            </a:pPr>
            <a:r>
              <a:rPr lang="en-US" sz="2200" b="0" dirty="0"/>
              <a:t>Daniel Hulse, TM/COTR</a:t>
            </a:r>
          </a:p>
          <a:p>
            <a:pPr lvl="1">
              <a:lnSpc>
                <a:spcPct val="80000"/>
              </a:lnSpc>
            </a:pPr>
            <a:endParaRPr lang="en-US" sz="2200" dirty="0"/>
          </a:p>
          <a:p>
            <a:pPr lvl="1">
              <a:lnSpc>
                <a:spcPct val="80000"/>
              </a:lnSpc>
            </a:pPr>
            <a:endParaRPr lang="en-US"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10FF-8422-C9ED-045E-865F11DC5691}"/>
              </a:ext>
            </a:extLst>
          </p:cNvPr>
          <p:cNvSpPr txBox="1">
            <a:spLocks noGrp="1"/>
          </p:cNvSpPr>
          <p:nvPr>
            <p:ph type="title"/>
          </p:nvPr>
        </p:nvSpPr>
        <p:spPr>
          <a:xfrm>
            <a:off x="360849" y="408462"/>
            <a:ext cx="8266313" cy="914400"/>
          </a:xfrm>
        </p:spPr>
        <p:txBody>
          <a:bodyPr/>
          <a:lstStyle/>
          <a:p>
            <a:pPr lvl="0"/>
            <a:r>
              <a:rPr lang="en-US" dirty="0"/>
              <a:t>STARDOM: Overview</a:t>
            </a:r>
            <a:br>
              <a:rPr lang="en-US" dirty="0"/>
            </a:br>
            <a:endParaRPr lang="en-US" dirty="0"/>
          </a:p>
        </p:txBody>
      </p:sp>
      <p:sp>
        <p:nvSpPr>
          <p:cNvPr id="3" name="TextBox 2">
            <a:extLst>
              <a:ext uri="{FF2B5EF4-FFF2-40B4-BE49-F238E27FC236}">
                <a16:creationId xmlns:a16="http://schemas.microsoft.com/office/drawing/2014/main" id="{A3E7CE6E-5ED9-DA99-DA31-9E136F4B881A}"/>
              </a:ext>
            </a:extLst>
          </p:cNvPr>
          <p:cNvSpPr txBox="1"/>
          <p:nvPr/>
        </p:nvSpPr>
        <p:spPr>
          <a:xfrm>
            <a:off x="1441332" y="3089711"/>
            <a:ext cx="2550691"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dirty="0">
                <a:ln>
                  <a:noFill/>
                </a:ln>
                <a:solidFill>
                  <a:srgbClr val="000000"/>
                </a:solidFill>
                <a:effectLst/>
                <a:uLnTx/>
                <a:uFillTx/>
                <a:latin typeface="Aptos"/>
                <a:ea typeface="+mn-ea"/>
                <a:cs typeface="+mn-cs"/>
              </a:rPr>
              <a:t>Develop and demonstrate a temporal reservation &amp; deconfliction model that manages demand with quantified safety risk.</a:t>
            </a:r>
          </a:p>
        </p:txBody>
      </p:sp>
      <p:sp>
        <p:nvSpPr>
          <p:cNvPr id="4" name="TextBox 3">
            <a:extLst>
              <a:ext uri="{FF2B5EF4-FFF2-40B4-BE49-F238E27FC236}">
                <a16:creationId xmlns:a16="http://schemas.microsoft.com/office/drawing/2014/main" id="{371125B8-7AC5-8CA5-BA21-A2FC891AF0EE}"/>
              </a:ext>
            </a:extLst>
          </p:cNvPr>
          <p:cNvSpPr txBox="1"/>
          <p:nvPr/>
        </p:nvSpPr>
        <p:spPr>
          <a:xfrm>
            <a:off x="4666649" y="3089711"/>
            <a:ext cx="2550691" cy="175432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dirty="0">
                <a:ln>
                  <a:noFill/>
                </a:ln>
                <a:solidFill>
                  <a:srgbClr val="000000"/>
                </a:solidFill>
                <a:effectLst/>
                <a:uLnTx/>
                <a:uFillTx/>
                <a:latin typeface="Aptos"/>
                <a:ea typeface="+mn-ea"/>
                <a:cs typeface="+mn-cs"/>
              </a:rPr>
              <a:t>Apply probabilistic risk management to measure tradeoffs between safety and efficiency in a UAM environment.</a:t>
            </a:r>
          </a:p>
        </p:txBody>
      </p:sp>
      <p:sp>
        <p:nvSpPr>
          <p:cNvPr id="5" name="TextBox 4">
            <a:extLst>
              <a:ext uri="{FF2B5EF4-FFF2-40B4-BE49-F238E27FC236}">
                <a16:creationId xmlns:a16="http://schemas.microsoft.com/office/drawing/2014/main" id="{9D0D307C-FEC1-98D5-282A-212F060E7A71}"/>
              </a:ext>
            </a:extLst>
          </p:cNvPr>
          <p:cNvSpPr txBox="1"/>
          <p:nvPr/>
        </p:nvSpPr>
        <p:spPr>
          <a:xfrm>
            <a:off x="7891966" y="3089711"/>
            <a:ext cx="2787898"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dirty="0">
                <a:ln>
                  <a:noFill/>
                </a:ln>
                <a:solidFill>
                  <a:srgbClr val="000000"/>
                </a:solidFill>
                <a:effectLst/>
                <a:uLnTx/>
                <a:uFillTx/>
                <a:latin typeface="Aptos"/>
                <a:ea typeface="+mn-ea"/>
                <a:cs typeface="+mn-cs"/>
              </a:rPr>
              <a:t>Deliver a prototype</a:t>
            </a:r>
            <a:r>
              <a:rPr lang="en-US" dirty="0">
                <a:solidFill>
                  <a:srgbClr val="000000"/>
                </a:solidFill>
                <a:latin typeface="Aptos"/>
              </a:rPr>
              <a:t> with </a:t>
            </a:r>
            <a:r>
              <a:rPr kumimoji="0" lang="en-US" sz="1800" b="0" i="0" u="none" strike="noStrike" kern="1200" cap="none" spc="0" normalizeH="0" baseline="0" noProof="0" dirty="0">
                <a:ln>
                  <a:noFill/>
                </a:ln>
                <a:solidFill>
                  <a:srgbClr val="000000"/>
                </a:solidFill>
                <a:effectLst/>
                <a:uLnTx/>
                <a:uFillTx/>
                <a:latin typeface="Aptos"/>
                <a:ea typeface="+mn-ea"/>
                <a:cs typeface="+mn-cs"/>
              </a:rPr>
              <a:t>representative scenarios demonstrating application of the STARDOM concept.</a:t>
            </a:r>
          </a:p>
        </p:txBody>
      </p:sp>
      <p:pic>
        <p:nvPicPr>
          <p:cNvPr id="6" name="Picture 6">
            <a:extLst>
              <a:ext uri="{FF2B5EF4-FFF2-40B4-BE49-F238E27FC236}">
                <a16:creationId xmlns:a16="http://schemas.microsoft.com/office/drawing/2014/main" id="{70CEB38D-9C98-6202-7659-157FCCAB1150}"/>
              </a:ext>
            </a:extLst>
          </p:cNvPr>
          <p:cNvPicPr>
            <a:picLocks noChangeAspect="1"/>
          </p:cNvPicPr>
          <p:nvPr/>
        </p:nvPicPr>
        <p:blipFill>
          <a:blip r:embed="rId3"/>
          <a:stretch>
            <a:fillRect/>
          </a:stretch>
        </p:blipFill>
        <p:spPr>
          <a:xfrm>
            <a:off x="1518644" y="1991170"/>
            <a:ext cx="1295576" cy="1076477"/>
          </a:xfrm>
          <a:prstGeom prst="rect">
            <a:avLst/>
          </a:prstGeom>
          <a:noFill/>
          <a:ln cap="flat">
            <a:noFill/>
          </a:ln>
        </p:spPr>
      </p:pic>
      <p:pic>
        <p:nvPicPr>
          <p:cNvPr id="7" name="Picture 9">
            <a:extLst>
              <a:ext uri="{FF2B5EF4-FFF2-40B4-BE49-F238E27FC236}">
                <a16:creationId xmlns:a16="http://schemas.microsoft.com/office/drawing/2014/main" id="{C226100D-A2D4-C804-6CF0-38C1AC178D3E}"/>
              </a:ext>
            </a:extLst>
          </p:cNvPr>
          <p:cNvPicPr>
            <a:picLocks noChangeAspect="1"/>
          </p:cNvPicPr>
          <p:nvPr/>
        </p:nvPicPr>
        <p:blipFill>
          <a:blip r:embed="rId4"/>
          <a:stretch>
            <a:fillRect/>
          </a:stretch>
        </p:blipFill>
        <p:spPr>
          <a:xfrm>
            <a:off x="4888638" y="1976877"/>
            <a:ext cx="1781424" cy="1105052"/>
          </a:xfrm>
          <a:prstGeom prst="rect">
            <a:avLst/>
          </a:prstGeom>
          <a:noFill/>
          <a:ln cap="flat">
            <a:noFill/>
          </a:ln>
        </p:spPr>
      </p:pic>
      <p:pic>
        <p:nvPicPr>
          <p:cNvPr id="8" name="Picture 11">
            <a:extLst>
              <a:ext uri="{FF2B5EF4-FFF2-40B4-BE49-F238E27FC236}">
                <a16:creationId xmlns:a16="http://schemas.microsoft.com/office/drawing/2014/main" id="{E7A8AA68-54D3-0C2C-64DA-8BA8D6EDAA68}"/>
              </a:ext>
            </a:extLst>
          </p:cNvPr>
          <p:cNvPicPr>
            <a:picLocks noChangeAspect="1"/>
          </p:cNvPicPr>
          <p:nvPr/>
        </p:nvPicPr>
        <p:blipFill>
          <a:blip r:embed="rId5"/>
          <a:stretch>
            <a:fillRect/>
          </a:stretch>
        </p:blipFill>
        <p:spPr>
          <a:xfrm>
            <a:off x="8479971" y="1976877"/>
            <a:ext cx="1257473" cy="1076477"/>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AD23-986D-ED15-2755-9F5DF70FCC7A}"/>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7DC580F9-B9BE-AB4F-0A13-428203D07D81}"/>
              </a:ext>
            </a:extLst>
          </p:cNvPr>
          <p:cNvSpPr txBox="1">
            <a:spLocks noGrp="1"/>
          </p:cNvSpPr>
          <p:nvPr>
            <p:ph type="body" idx="4294967295"/>
          </p:nvPr>
        </p:nvSpPr>
        <p:spPr>
          <a:xfrm>
            <a:off x="514478" y="2534981"/>
            <a:ext cx="10935391" cy="930036"/>
          </a:xfrm>
        </p:spPr>
        <p:txBody>
          <a:bodyPr>
            <a:normAutofit/>
          </a:bodyPr>
          <a:lstStyle/>
          <a:p>
            <a:pPr marL="0" lvl="0" indent="0" algn="ctr">
              <a:buNone/>
            </a:pPr>
            <a:r>
              <a:rPr lang="en-US" sz="3600" b="1" dirty="0">
                <a:solidFill>
                  <a:schemeClr val="tx2">
                    <a:lumMod val="90000"/>
                    <a:lumOff val="10000"/>
                  </a:schemeClr>
                </a:solidFill>
                <a:latin typeface="Verdana"/>
                <a:ea typeface="Verdana"/>
              </a:rPr>
              <a:t>STARDOM Progress</a:t>
            </a:r>
          </a:p>
        </p:txBody>
      </p:sp>
    </p:spTree>
    <p:extLst>
      <p:ext uri="{BB962C8B-B14F-4D97-AF65-F5344CB8AC3E}">
        <p14:creationId xmlns:p14="http://schemas.microsoft.com/office/powerpoint/2010/main" val="17227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CFF8C-B3A2-DDE9-7E43-9DBF58487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3A0F2-600E-6D13-019B-CF739E92BFF2}"/>
              </a:ext>
            </a:extLst>
          </p:cNvPr>
          <p:cNvSpPr>
            <a:spLocks noGrp="1"/>
          </p:cNvSpPr>
          <p:nvPr>
            <p:ph type="title"/>
          </p:nvPr>
        </p:nvSpPr>
        <p:spPr>
          <a:xfrm>
            <a:off x="360848" y="114300"/>
            <a:ext cx="8677273" cy="914400"/>
          </a:xfrm>
        </p:spPr>
        <p:txBody>
          <a:bodyPr/>
          <a:lstStyle/>
          <a:p>
            <a:r>
              <a:rPr lang="en-US" dirty="0"/>
              <a:t>Contract Deliverables &amp; Due Dates (Contract 80NSSC25C0176)</a:t>
            </a:r>
          </a:p>
        </p:txBody>
      </p:sp>
      <p:graphicFrame>
        <p:nvGraphicFramePr>
          <p:cNvPr id="37" name="Table 36">
            <a:extLst>
              <a:ext uri="{FF2B5EF4-FFF2-40B4-BE49-F238E27FC236}">
                <a16:creationId xmlns:a16="http://schemas.microsoft.com/office/drawing/2014/main" id="{3CC82E9D-4934-7BBD-9821-175AF787DF54}"/>
              </a:ext>
            </a:extLst>
          </p:cNvPr>
          <p:cNvGraphicFramePr>
            <a:graphicFrameLocks noGrp="1"/>
          </p:cNvGraphicFramePr>
          <p:nvPr>
            <p:extLst>
              <p:ext uri="{D42A27DB-BD31-4B8C-83A1-F6EECF244321}">
                <p14:modId xmlns:p14="http://schemas.microsoft.com/office/powerpoint/2010/main" val="3875972812"/>
              </p:ext>
            </p:extLst>
          </p:nvPr>
        </p:nvGraphicFramePr>
        <p:xfrm>
          <a:off x="729018" y="1074761"/>
          <a:ext cx="10515599" cy="5560124"/>
        </p:xfrm>
        <a:graphic>
          <a:graphicData uri="http://schemas.openxmlformats.org/drawingml/2006/table">
            <a:tbl>
              <a:tblPr firstRow="1" firstCol="1" bandRow="1"/>
              <a:tblGrid>
                <a:gridCol w="2888462">
                  <a:extLst>
                    <a:ext uri="{9D8B030D-6E8A-4147-A177-3AD203B41FA5}">
                      <a16:colId xmlns:a16="http://schemas.microsoft.com/office/drawing/2014/main" val="652429945"/>
                    </a:ext>
                  </a:extLst>
                </a:gridCol>
                <a:gridCol w="6269427">
                  <a:extLst>
                    <a:ext uri="{9D8B030D-6E8A-4147-A177-3AD203B41FA5}">
                      <a16:colId xmlns:a16="http://schemas.microsoft.com/office/drawing/2014/main" val="3358817925"/>
                    </a:ext>
                  </a:extLst>
                </a:gridCol>
                <a:gridCol w="1357710">
                  <a:extLst>
                    <a:ext uri="{9D8B030D-6E8A-4147-A177-3AD203B41FA5}">
                      <a16:colId xmlns:a16="http://schemas.microsoft.com/office/drawing/2014/main" val="2684080463"/>
                    </a:ext>
                  </a:extLst>
                </a:gridCol>
              </a:tblGrid>
              <a:tr h="288888">
                <a:tc>
                  <a:txBody>
                    <a:bodyPr/>
                    <a:lstStyle/>
                    <a:p>
                      <a:pPr marL="0" marR="0" algn="ctr">
                        <a:lnSpc>
                          <a:spcPct val="115000"/>
                        </a:lnSpc>
                        <a:spcAft>
                          <a:spcPts val="800"/>
                        </a:spcAft>
                        <a:buNone/>
                      </a:pPr>
                      <a:r>
                        <a:rPr lang="en-US" sz="1800" b="1" kern="0" dirty="0">
                          <a:solidFill>
                            <a:srgbClr val="FFFFFF"/>
                          </a:solidFill>
                          <a:effectLst/>
                          <a:latin typeface="Aptos" panose="020B0004020202020204" pitchFamily="34" charset="0"/>
                          <a:ea typeface="Times New Roman" panose="02020603050405020304" pitchFamily="18" charset="0"/>
                          <a:cs typeface="Calibri" panose="020F0502020204030204" pitchFamily="34" charset="0"/>
                        </a:rPr>
                        <a:t>Deliverable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D8F"/>
                    </a:solidFill>
                  </a:tcPr>
                </a:tc>
                <a:tc>
                  <a:txBody>
                    <a:bodyPr/>
                    <a:lstStyle/>
                    <a:p>
                      <a:pPr marL="0" marR="0" algn="ctr">
                        <a:lnSpc>
                          <a:spcPct val="115000"/>
                        </a:lnSpc>
                        <a:spcAft>
                          <a:spcPts val="800"/>
                        </a:spcAft>
                        <a:buNone/>
                      </a:pPr>
                      <a:r>
                        <a:rPr lang="en-US" sz="1800" b="1" kern="0" dirty="0">
                          <a:solidFill>
                            <a:srgbClr val="FFFFFF"/>
                          </a:solidFill>
                          <a:effectLst/>
                          <a:latin typeface="Aptos" panose="020B0004020202020204" pitchFamily="34" charset="0"/>
                          <a:ea typeface="Times New Roman" panose="02020603050405020304" pitchFamily="18" charset="0"/>
                          <a:cs typeface="Calibri" panose="020F0502020204030204" pitchFamily="34" charset="0"/>
                        </a:rPr>
                        <a:t>Description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D8F"/>
                    </a:solidFill>
                  </a:tcPr>
                </a:tc>
                <a:tc>
                  <a:txBody>
                    <a:bodyPr/>
                    <a:lstStyle/>
                    <a:p>
                      <a:pPr marL="0" marR="0" algn="ctr">
                        <a:lnSpc>
                          <a:spcPct val="115000"/>
                        </a:lnSpc>
                        <a:spcAft>
                          <a:spcPts val="800"/>
                        </a:spcAft>
                        <a:buNone/>
                      </a:pPr>
                      <a:r>
                        <a:rPr lang="en-US" sz="1800" b="1" kern="0" dirty="0">
                          <a:solidFill>
                            <a:srgbClr val="FFFFFF"/>
                          </a:solidFill>
                          <a:effectLst/>
                          <a:latin typeface="Aptos" panose="020B0004020202020204" pitchFamily="34" charset="0"/>
                          <a:ea typeface="Times New Roman" panose="02020603050405020304" pitchFamily="18" charset="0"/>
                          <a:cs typeface="Calibri" panose="020F0502020204030204" pitchFamily="34" charset="0"/>
                        </a:rPr>
                        <a:t>Due Date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D8F"/>
                    </a:solidFill>
                  </a:tcPr>
                </a:tc>
                <a:extLst>
                  <a:ext uri="{0D108BD9-81ED-4DB2-BD59-A6C34878D82A}">
                    <a16:rowId xmlns:a16="http://schemas.microsoft.com/office/drawing/2014/main" val="1653527753"/>
                  </a:ext>
                </a:extLst>
              </a:tr>
              <a:tr h="461070">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Initial Invoice &amp; Invoice Certification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Invoice submitted via ProSAMS, includes certification per contract terms.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09/30/2025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4995614"/>
                  </a:ext>
                </a:extLst>
              </a:tr>
              <a:tr h="597716">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IT Security Management Plan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Required within 30 days of PoP start.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Must follow NASA’s approved IT Security Plan template and address cybersecurity, privacy, and FIPS-199 security categorization.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10/29/2025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89534684"/>
                  </a:ext>
                </a:extLst>
              </a:tr>
              <a:tr h="1337092">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Interim Demonstration Report, Invoice &amp; Invoice Certification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Narrative report documenting: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Quantitative description of work to date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Problems encountered &amp; corrective actions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Plans for next period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Subcontractor updates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of contract completed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12/30/2025</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5818563"/>
                  </a:ext>
                </a:extLst>
              </a:tr>
              <a:tr h="1475572">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Final Report with last page as the Standard Form (SF) 298, Report Documentation Page; Final Summary Chart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nSpc>
                          <a:spcPct val="115000"/>
                        </a:lnSpc>
                        <a:buFont typeface="Symbol" panose="05050102010706020507" pitchFamily="18" charset="2"/>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Comprehensive narrative of objectives, work, results, and Phase III potential.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Must include: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Technical feasibility assessment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Applications for NASA and commercial use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Completed SF-298 Report Documentation Page (required on last page)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Final summary chart (non-proprietary, publication-ready)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03/27/2026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2503958"/>
                  </a:ext>
                </a:extLst>
              </a:tr>
              <a:tr h="395133">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Final Invoice Certification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Submitted in ProSAMS.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Required for final payment release.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03/27/2026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7904256"/>
                  </a:ext>
                </a:extLst>
              </a:tr>
              <a:tr h="800298">
                <a:tc>
                  <a:txBody>
                    <a:bodyPr/>
                    <a:lstStyle/>
                    <a:p>
                      <a:pPr marL="0" marR="0">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New Technology Reporting (NTR/NTSR, if applicable)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Required only if new technology/inventions are developed.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Submitted via NTTS or iEdison systems.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2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Includes Final New Technology Report (NTR) and Final New Technology Summary Report (NTSR).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Aft>
                          <a:spcPts val="800"/>
                        </a:spcAft>
                        <a:buNone/>
                      </a:pPr>
                      <a:r>
                        <a:rPr lang="en-US" sz="1400" b="1" kern="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03/27/2026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272" marR="572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377209"/>
                  </a:ext>
                </a:extLst>
              </a:tr>
            </a:tbl>
          </a:graphicData>
        </a:graphic>
      </p:graphicFrame>
      <p:sp>
        <p:nvSpPr>
          <p:cNvPr id="3" name="TextBox 2">
            <a:extLst>
              <a:ext uri="{FF2B5EF4-FFF2-40B4-BE49-F238E27FC236}">
                <a16:creationId xmlns:a16="http://schemas.microsoft.com/office/drawing/2014/main" id="{C706F974-80AF-11BF-CF2E-810DEB99CA34}"/>
              </a:ext>
            </a:extLst>
          </p:cNvPr>
          <p:cNvSpPr txBox="1"/>
          <p:nvPr/>
        </p:nvSpPr>
        <p:spPr>
          <a:xfrm rot="19871336">
            <a:off x="74188" y="2667535"/>
            <a:ext cx="1050672" cy="369332"/>
          </a:xfrm>
          <a:prstGeom prst="rect">
            <a:avLst/>
          </a:prstGeom>
          <a:noFill/>
        </p:spPr>
        <p:txBody>
          <a:bodyPr wrap="none" rtlCol="0">
            <a:spAutoFit/>
          </a:bodyPr>
          <a:lstStyle/>
          <a:p>
            <a:r>
              <a:rPr lang="en-US" b="1" dirty="0"/>
              <a:t>Ongoing</a:t>
            </a:r>
          </a:p>
        </p:txBody>
      </p:sp>
      <p:pic>
        <p:nvPicPr>
          <p:cNvPr id="4" name="Picture 3">
            <a:extLst>
              <a:ext uri="{FF2B5EF4-FFF2-40B4-BE49-F238E27FC236}">
                <a16:creationId xmlns:a16="http://schemas.microsoft.com/office/drawing/2014/main" id="{49836062-157F-D272-00CD-FF2F53722744}"/>
              </a:ext>
            </a:extLst>
          </p:cNvPr>
          <p:cNvPicPr>
            <a:picLocks noChangeAspect="1"/>
          </p:cNvPicPr>
          <p:nvPr/>
        </p:nvPicPr>
        <p:blipFill>
          <a:blip r:embed="rId3"/>
          <a:stretch>
            <a:fillRect/>
          </a:stretch>
        </p:blipFill>
        <p:spPr>
          <a:xfrm>
            <a:off x="204567" y="1767650"/>
            <a:ext cx="742816" cy="742816"/>
          </a:xfrm>
          <a:prstGeom prst="rect">
            <a:avLst/>
          </a:prstGeom>
        </p:spPr>
      </p:pic>
      <p:pic>
        <p:nvPicPr>
          <p:cNvPr id="5" name="Picture 4">
            <a:extLst>
              <a:ext uri="{FF2B5EF4-FFF2-40B4-BE49-F238E27FC236}">
                <a16:creationId xmlns:a16="http://schemas.microsoft.com/office/drawing/2014/main" id="{B3CA43B5-E860-BE52-2D53-4DB86AEE9514}"/>
              </a:ext>
            </a:extLst>
          </p:cNvPr>
          <p:cNvPicPr>
            <a:picLocks noChangeAspect="1"/>
          </p:cNvPicPr>
          <p:nvPr/>
        </p:nvPicPr>
        <p:blipFill>
          <a:blip r:embed="rId3"/>
          <a:stretch>
            <a:fillRect/>
          </a:stretch>
        </p:blipFill>
        <p:spPr>
          <a:xfrm>
            <a:off x="172698" y="1200284"/>
            <a:ext cx="742816" cy="742816"/>
          </a:xfrm>
          <a:prstGeom prst="rect">
            <a:avLst/>
          </a:prstGeom>
        </p:spPr>
      </p:pic>
    </p:spTree>
    <p:extLst>
      <p:ext uri="{BB962C8B-B14F-4D97-AF65-F5344CB8AC3E}">
        <p14:creationId xmlns:p14="http://schemas.microsoft.com/office/powerpoint/2010/main" val="146973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A8A8-B35E-E957-480B-57C533952AEB}"/>
              </a:ext>
            </a:extLst>
          </p:cNvPr>
          <p:cNvSpPr>
            <a:spLocks noGrp="1"/>
          </p:cNvSpPr>
          <p:nvPr>
            <p:ph type="title"/>
          </p:nvPr>
        </p:nvSpPr>
        <p:spPr/>
        <p:txBody>
          <a:bodyPr/>
          <a:lstStyle/>
          <a:p>
            <a:r>
              <a:rPr lang="en-US" dirty="0"/>
              <a:t>Interim Demonstration Report</a:t>
            </a:r>
            <a:br>
              <a:rPr lang="en-US" dirty="0"/>
            </a:br>
            <a:r>
              <a:rPr lang="en-US" sz="2400" dirty="0"/>
              <a:t>Due 30 December 2025</a:t>
            </a:r>
          </a:p>
        </p:txBody>
      </p:sp>
      <p:sp>
        <p:nvSpPr>
          <p:cNvPr id="3" name="Content Placeholder 2">
            <a:extLst>
              <a:ext uri="{FF2B5EF4-FFF2-40B4-BE49-F238E27FC236}">
                <a16:creationId xmlns:a16="http://schemas.microsoft.com/office/drawing/2014/main" id="{29C1C86A-C32C-4406-6436-6EF5033D6E2F}"/>
              </a:ext>
            </a:extLst>
          </p:cNvPr>
          <p:cNvSpPr>
            <a:spLocks noGrp="1"/>
          </p:cNvSpPr>
          <p:nvPr>
            <p:ph idx="1"/>
          </p:nvPr>
        </p:nvSpPr>
        <p:spPr>
          <a:xfrm>
            <a:off x="360849" y="1470346"/>
            <a:ext cx="7965733" cy="4685413"/>
          </a:xfrm>
        </p:spPr>
        <p:txBody>
          <a:bodyPr>
            <a:normAutofit fontScale="92500" lnSpcReduction="10000"/>
          </a:bodyPr>
          <a:lstStyle/>
          <a:p>
            <a:r>
              <a:rPr lang="en-US" b="0" dirty="0"/>
              <a:t>We’ve started drafting the </a:t>
            </a:r>
            <a:r>
              <a:rPr lang="en-US" dirty="0"/>
              <a:t>Interim Demonstration Report</a:t>
            </a:r>
          </a:p>
          <a:p>
            <a:pPr lvl="1"/>
            <a:r>
              <a:rPr lang="en-US" b="0" dirty="0"/>
              <a:t>A quantitative description of the work performed</a:t>
            </a:r>
          </a:p>
          <a:p>
            <a:pPr lvl="1"/>
            <a:r>
              <a:rPr lang="en-US" b="0" dirty="0"/>
              <a:t>An indication of any current problems, which may impede performance or impact program schedule or cost, and proposed corrective action</a:t>
            </a:r>
          </a:p>
          <a:p>
            <a:pPr lvl="1"/>
            <a:r>
              <a:rPr lang="en-US" b="0" dirty="0"/>
              <a:t>A discussion of the work to be performed during the next reporting period</a:t>
            </a:r>
          </a:p>
          <a:p>
            <a:pPr lvl="1"/>
            <a:r>
              <a:rPr lang="en-US" b="0" dirty="0"/>
              <a:t>A description of any changes to the planned use of subcontractors since contract award</a:t>
            </a:r>
          </a:p>
          <a:p>
            <a:pPr lvl="1"/>
            <a:r>
              <a:rPr lang="en-US" b="0" dirty="0"/>
              <a:t>Estimated percentage of physical completion of the contract</a:t>
            </a:r>
          </a:p>
          <a:p>
            <a:endParaRPr lang="en-US" dirty="0"/>
          </a:p>
        </p:txBody>
      </p:sp>
      <p:pic>
        <p:nvPicPr>
          <p:cNvPr id="5" name="Picture 4">
            <a:extLst>
              <a:ext uri="{FF2B5EF4-FFF2-40B4-BE49-F238E27FC236}">
                <a16:creationId xmlns:a16="http://schemas.microsoft.com/office/drawing/2014/main" id="{A25551D6-6F2A-D4D6-BE2E-EF3CA65A206C}"/>
              </a:ext>
            </a:extLst>
          </p:cNvPr>
          <p:cNvPicPr>
            <a:picLocks noChangeAspect="1"/>
          </p:cNvPicPr>
          <p:nvPr/>
        </p:nvPicPr>
        <p:blipFill>
          <a:blip r:embed="rId2"/>
          <a:srcRect l="8410" t="29329" r="64772" b="7399"/>
          <a:stretch/>
        </p:blipFill>
        <p:spPr>
          <a:xfrm>
            <a:off x="8561478" y="1408001"/>
            <a:ext cx="3269673" cy="4049868"/>
          </a:xfrm>
          <a:prstGeom prst="rect">
            <a:avLst/>
          </a:prstGeom>
          <a:ln>
            <a:solidFill>
              <a:schemeClr val="accent1"/>
            </a:solidFill>
          </a:ln>
        </p:spPr>
      </p:pic>
      <p:sp>
        <p:nvSpPr>
          <p:cNvPr id="6" name="TextBox 5">
            <a:extLst>
              <a:ext uri="{FF2B5EF4-FFF2-40B4-BE49-F238E27FC236}">
                <a16:creationId xmlns:a16="http://schemas.microsoft.com/office/drawing/2014/main" id="{1336E0D7-C01C-4B3A-E7CE-DA1B48793EFA}"/>
              </a:ext>
            </a:extLst>
          </p:cNvPr>
          <p:cNvSpPr txBox="1"/>
          <p:nvPr/>
        </p:nvSpPr>
        <p:spPr>
          <a:xfrm>
            <a:off x="8326582" y="5530183"/>
            <a:ext cx="3828997" cy="369332"/>
          </a:xfrm>
          <a:prstGeom prst="rect">
            <a:avLst/>
          </a:prstGeom>
          <a:noFill/>
        </p:spPr>
        <p:txBody>
          <a:bodyPr wrap="none" rtlCol="0">
            <a:spAutoFit/>
          </a:bodyPr>
          <a:lstStyle/>
          <a:p>
            <a:r>
              <a:rPr lang="en-US" dirty="0"/>
              <a:t>Interim Demonstration Report (Draft)</a:t>
            </a:r>
          </a:p>
        </p:txBody>
      </p:sp>
    </p:spTree>
    <p:extLst>
      <p:ext uri="{BB962C8B-B14F-4D97-AF65-F5344CB8AC3E}">
        <p14:creationId xmlns:p14="http://schemas.microsoft.com/office/powerpoint/2010/main" val="122008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993F-BADD-2C16-AA88-782298B5A46D}"/>
              </a:ext>
            </a:extLst>
          </p:cNvPr>
          <p:cNvSpPr>
            <a:spLocks noGrp="1"/>
          </p:cNvSpPr>
          <p:nvPr>
            <p:ph type="title"/>
          </p:nvPr>
        </p:nvSpPr>
        <p:spPr/>
        <p:txBody>
          <a:bodyPr/>
          <a:lstStyle/>
          <a:p>
            <a:r>
              <a:rPr lang="en-US" dirty="0"/>
              <a:t>STARDOM Progress </a:t>
            </a:r>
            <a:br>
              <a:rPr lang="en-US" dirty="0"/>
            </a:br>
            <a:r>
              <a:rPr lang="en-US" sz="2400" dirty="0"/>
              <a:t>(29 Sept – Present)</a:t>
            </a:r>
            <a:endParaRPr lang="en-US" dirty="0"/>
          </a:p>
        </p:txBody>
      </p:sp>
      <p:sp>
        <p:nvSpPr>
          <p:cNvPr id="3" name="Content Placeholder 2">
            <a:extLst>
              <a:ext uri="{FF2B5EF4-FFF2-40B4-BE49-F238E27FC236}">
                <a16:creationId xmlns:a16="http://schemas.microsoft.com/office/drawing/2014/main" id="{F36CC217-68B7-316A-4A7C-09D792CE9ACD}"/>
              </a:ext>
            </a:extLst>
          </p:cNvPr>
          <p:cNvSpPr>
            <a:spLocks noGrp="1"/>
          </p:cNvSpPr>
          <p:nvPr>
            <p:ph idx="1"/>
          </p:nvPr>
        </p:nvSpPr>
        <p:spPr/>
        <p:txBody>
          <a:bodyPr>
            <a:normAutofit lnSpcReduction="10000"/>
          </a:bodyPr>
          <a:lstStyle/>
          <a:p>
            <a:pPr>
              <a:spcAft>
                <a:spcPts val="1200"/>
              </a:spcAft>
            </a:pPr>
            <a:r>
              <a:rPr lang="en-US" b="0" dirty="0"/>
              <a:t>Acquired the @Risk Software (License for 2 seats)</a:t>
            </a:r>
          </a:p>
          <a:p>
            <a:pPr>
              <a:spcAft>
                <a:spcPts val="1200"/>
              </a:spcAft>
            </a:pPr>
            <a:r>
              <a:rPr lang="en-US" b="0" dirty="0"/>
              <a:t>Evaluated potential venues for STARDOM</a:t>
            </a:r>
          </a:p>
          <a:p>
            <a:pPr>
              <a:spcAft>
                <a:spcPts val="1200"/>
              </a:spcAft>
            </a:pPr>
            <a:r>
              <a:rPr lang="en-US" b="0" dirty="0"/>
              <a:t>Built an air force / fleet of 6 aircraft</a:t>
            </a:r>
          </a:p>
          <a:p>
            <a:pPr>
              <a:spcAft>
                <a:spcPts val="1200"/>
              </a:spcAft>
            </a:pPr>
            <a:r>
              <a:rPr lang="en-US" b="0" dirty="0"/>
              <a:t>Developed a notional visualization of the STARDOM environment </a:t>
            </a:r>
          </a:p>
          <a:p>
            <a:pPr lvl="1">
              <a:spcAft>
                <a:spcPts val="1200"/>
              </a:spcAft>
            </a:pPr>
            <a:r>
              <a:rPr lang="en-US" b="0" dirty="0"/>
              <a:t>Started with a 2-Dimensional problem; One crossing point and 4 origin/destination points</a:t>
            </a:r>
          </a:p>
          <a:p>
            <a:pPr>
              <a:spcAft>
                <a:spcPts val="1200"/>
              </a:spcAft>
            </a:pPr>
            <a:r>
              <a:rPr lang="en-US" b="0" dirty="0"/>
              <a:t>Ran Monte Carlo simulations, examining the relationships between scheduled intervals, aircraft performance, and collision risk associated with STARDOM operations </a:t>
            </a:r>
          </a:p>
        </p:txBody>
      </p:sp>
    </p:spTree>
    <p:extLst>
      <p:ext uri="{BB962C8B-B14F-4D97-AF65-F5344CB8AC3E}">
        <p14:creationId xmlns:p14="http://schemas.microsoft.com/office/powerpoint/2010/main" val="348627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417E1-9ACA-41BD-4432-50C95003E526}"/>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6EE9B168-645E-6CF6-97D5-B7244B020588}"/>
              </a:ext>
            </a:extLst>
          </p:cNvPr>
          <p:cNvSpPr txBox="1">
            <a:spLocks noGrp="1"/>
          </p:cNvSpPr>
          <p:nvPr>
            <p:ph type="body" idx="4294967295"/>
          </p:nvPr>
        </p:nvSpPr>
        <p:spPr>
          <a:xfrm>
            <a:off x="514478" y="2534981"/>
            <a:ext cx="10935391" cy="930036"/>
          </a:xfrm>
        </p:spPr>
        <p:txBody>
          <a:bodyPr>
            <a:normAutofit/>
          </a:bodyPr>
          <a:lstStyle/>
          <a:p>
            <a:pPr marL="0" lvl="0" indent="0" algn="ctr">
              <a:buNone/>
            </a:pPr>
            <a:r>
              <a:rPr lang="en-US" sz="3600" b="1" dirty="0">
                <a:solidFill>
                  <a:schemeClr val="tx2">
                    <a:lumMod val="90000"/>
                    <a:lumOff val="10000"/>
                  </a:schemeClr>
                </a:solidFill>
                <a:latin typeface="Verdana"/>
                <a:ea typeface="Verdana"/>
              </a:rPr>
              <a:t>Demonstration</a:t>
            </a:r>
          </a:p>
        </p:txBody>
      </p:sp>
    </p:spTree>
    <p:extLst>
      <p:ext uri="{BB962C8B-B14F-4D97-AF65-F5344CB8AC3E}">
        <p14:creationId xmlns:p14="http://schemas.microsoft.com/office/powerpoint/2010/main" val="2363459850"/>
      </p:ext>
    </p:extLst>
  </p:cSld>
  <p:clrMapOvr>
    <a:masterClrMapping/>
  </p:clrMapOvr>
</p:sld>
</file>

<file path=ppt/theme/theme1.xml><?xml version="1.0" encoding="utf-8"?>
<a:theme xmlns:a="http://schemas.openxmlformats.org/drawingml/2006/main" name="CS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134278610D224E9C4A7D3F8CEA6A67" ma:contentTypeVersion="3" ma:contentTypeDescription="Create a new document." ma:contentTypeScope="" ma:versionID="d27af24b32a9f7158c267bab1d6b67a7">
  <xsd:schema xmlns:xsd="http://www.w3.org/2001/XMLSchema" xmlns:xs="http://www.w3.org/2001/XMLSchema" xmlns:p="http://schemas.microsoft.com/office/2006/metadata/properties" xmlns:ns2="7b5d40fe-6a8b-4575-bb6a-fe9bb4d396bf" targetNamespace="http://schemas.microsoft.com/office/2006/metadata/properties" ma:root="true" ma:fieldsID="8f190aaa02012b031de6c3b91959d0dc" ns2:_="">
    <xsd:import namespace="7b5d40fe-6a8b-4575-bb6a-fe9bb4d396bf"/>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d40fe-6a8b-4575-bb6a-fe9bb4d396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37A52F-AB7A-49F4-943E-F0E0DBF4FED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EA2C8B2-55DB-443D-A8CA-75AA4C634AF9}">
  <ds:schemaRefs>
    <ds:schemaRef ds:uri="http://schemas.microsoft.com/sharepoint/v3/contenttype/forms"/>
  </ds:schemaRefs>
</ds:datastoreItem>
</file>

<file path=customXml/itemProps3.xml><?xml version="1.0" encoding="utf-8"?>
<ds:datastoreItem xmlns:ds="http://schemas.openxmlformats.org/officeDocument/2006/customXml" ds:itemID="{2AA9965C-6153-4E72-8BAE-7E0900F9D8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d40fe-6a8b-4575-bb6a-fe9bb4d396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1752</TotalTime>
  <Words>939</Words>
  <Application>Microsoft Office PowerPoint</Application>
  <PresentationFormat>Widescreen</PresentationFormat>
  <Paragraphs>170</Paragraphs>
  <Slides>24</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Aptos</vt:lpstr>
      <vt:lpstr>Aptos Display</vt:lpstr>
      <vt:lpstr>Arial</vt:lpstr>
      <vt:lpstr>Calibri</vt:lpstr>
      <vt:lpstr>Courier New</vt:lpstr>
      <vt:lpstr>HelveticaNeueLT Std Thin</vt:lpstr>
      <vt:lpstr>Noto Sans Symbols</vt:lpstr>
      <vt:lpstr>Symbol</vt:lpstr>
      <vt:lpstr>Verdana</vt:lpstr>
      <vt:lpstr>Wingdings</vt:lpstr>
      <vt:lpstr>CS Template</vt:lpstr>
      <vt:lpstr>Office Theme</vt:lpstr>
      <vt:lpstr>PowerPoint Presentation</vt:lpstr>
      <vt:lpstr>Overview</vt:lpstr>
      <vt:lpstr>Introductions</vt:lpstr>
      <vt:lpstr>STARDOM: Overview </vt:lpstr>
      <vt:lpstr>PowerPoint Presentation</vt:lpstr>
      <vt:lpstr>Contract Deliverables &amp; Due Dates (Contract 80NSSC25C0176)</vt:lpstr>
      <vt:lpstr>Interim Demonstration Report Due 30 December 2025</vt:lpstr>
      <vt:lpstr>STARDOM Progress  (29 Sept – Present)</vt:lpstr>
      <vt:lpstr>PowerPoint Presentation</vt:lpstr>
      <vt:lpstr>STARDOM:  Iterative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STARDOM Venue Selection (1 of 2)</vt:lpstr>
      <vt:lpstr>STARDOM Venue Selection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Dennis Rowe</dc:creator>
  <cp:lastModifiedBy>Alan Bell</cp:lastModifiedBy>
  <cp:revision>18</cp:revision>
  <dcterms:created xsi:type="dcterms:W3CDTF">2025-09-29T14:54:14Z</dcterms:created>
  <dcterms:modified xsi:type="dcterms:W3CDTF">2025-11-18T16:28:10Z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0x01010088134278610D224E9C4A7D3F8CEA6A67</vt:lpwstr>
  </property>
</Properties>
</file>