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5" r:id="rId2"/>
    <p:sldId id="301" r:id="rId3"/>
    <p:sldId id="291" r:id="rId4"/>
    <p:sldId id="297" r:id="rId5"/>
    <p:sldId id="298" r:id="rId6"/>
    <p:sldId id="300" r:id="rId7"/>
    <p:sldId id="299" r:id="rId8"/>
    <p:sldId id="284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F5D9B8-D162-1673-EC90-DCAC36C6C0F1}" name="Lee, Young J (FAA)" initials="YL" userId="S::young.j.lee@faa.gov::4e76e473-4343-4bf6-a6b7-643f9d0aa4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711376-E171-4ADC-A5B0-361E9A7866D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59229F-988F-4365-8A71-48AFCD978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2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on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11C263-B7E2-7448-AB30-3A9A4155209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1C2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B7D412F5-AC5C-AD47-9AE5-8AEF09F76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7875" y="0"/>
            <a:ext cx="25241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576493-C7E3-DF4F-A34A-A66644C84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3514" y="1867449"/>
            <a:ext cx="8814486" cy="164251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D8198-D77D-5A4C-AEB5-3B4C8B2C4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3512" y="3602038"/>
            <a:ext cx="8814487" cy="1127617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B0ADD-B26A-914F-9297-16BDE3470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7600" y="5616662"/>
            <a:ext cx="3200400" cy="365125"/>
          </a:xfrm>
        </p:spPr>
        <p:txBody>
          <a:bodyPr/>
          <a:lstStyle>
            <a:lvl1pPr>
              <a:lnSpc>
                <a:spcPct val="80000"/>
              </a:lnSpc>
              <a:defRPr sz="1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0A45B22A-F58D-E24D-AB7F-5BCBDC2125FF}" type="datetime4">
              <a:rPr lang="en-US" smtClean="0"/>
              <a:pPr/>
              <a:t>February 3, 2026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275B008-8448-4C49-8FB3-516BEC31A9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057" y="345323"/>
            <a:ext cx="5056294" cy="1618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CEF15-1303-D747-8454-F692BF844B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54961" y="5208510"/>
            <a:ext cx="3382884" cy="11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8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0E52-FDCF-9B4B-9CFE-4198F246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7FB7-592E-9A4E-BAE6-1829EA511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873FB-023F-7344-B5BA-62BE585F3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3CA57-27E9-824F-9A3E-DCD83B51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28E5B-604E-8645-8B3A-7D75D1FC03E5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80119-EFF3-3F4B-BC05-7DF4129B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C7ABD-6DF7-CE4E-A61C-65230EE9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8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1CB6A-1C20-CB40-A986-35E440466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9A9F5-3938-2344-BDDA-FC88077B0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6B037-E332-9E49-8996-AFCBC22CA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DF326-0DD6-2A4D-9341-5BDBEBD9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AF01-E0EA-B349-AF5D-8CCF25E759B4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F601-4795-E542-9B23-F69D8EE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DDBDE-C0B5-AE4A-B5F0-86472D7A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46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5B36-F141-AC42-AC5A-8EBFE4B2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18C11-7065-5F4F-9A5C-944D7E251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72379-49E6-E644-A15F-8068FA2D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BCC89-82A1-E944-936A-2C0D39DD48C9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AD74B-7146-E24C-AACA-EBE22408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DA43C-085B-8049-AF25-AFBF575E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70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4280A-9220-8645-9874-1BE301E40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72814-9A1E-7446-BB6A-2377AA152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6A0EF-E421-3640-8087-DA4D8ADE1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272B-5CA9-AF40-9140-220333742624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D53E3-3F94-B740-9CEE-7986661C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FFBC4-7567-504E-A5EA-35D26296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15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D2BA-0B33-6541-93F5-BF4D2B33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FAA AJV Master Color Palette (PPT)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9F768-9A23-7941-BC8A-9A33732E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B206-B224-4C46-81FB-3BC9A89766F6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28F69-C600-5F49-975A-DE2D0A6E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12E8D-2227-4A47-B895-009EAA9A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D435D2-D19B-8C40-B7DB-8C46B1C18426}"/>
              </a:ext>
            </a:extLst>
          </p:cNvPr>
          <p:cNvGrpSpPr/>
          <p:nvPr userDrawn="1"/>
        </p:nvGrpSpPr>
        <p:grpSpPr>
          <a:xfrm>
            <a:off x="2207780" y="2588964"/>
            <a:ext cx="7667740" cy="1046602"/>
            <a:chOff x="2397820" y="3029639"/>
            <a:chExt cx="7667740" cy="104660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56E7261-C854-B541-B089-8B0BD45E2E14}"/>
                </a:ext>
              </a:extLst>
            </p:cNvPr>
            <p:cNvSpPr/>
            <p:nvPr/>
          </p:nvSpPr>
          <p:spPr>
            <a:xfrm>
              <a:off x="2397820" y="3029639"/>
              <a:ext cx="661012" cy="1046602"/>
            </a:xfrm>
            <a:prstGeom prst="roundRect">
              <a:avLst>
                <a:gd name="adj" fmla="val 31667"/>
              </a:avLst>
            </a:prstGeom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10F45F1-6B4E-754A-82AA-7F509A3F499F}"/>
                </a:ext>
              </a:extLst>
            </p:cNvPr>
            <p:cNvSpPr/>
            <p:nvPr/>
          </p:nvSpPr>
          <p:spPr>
            <a:xfrm>
              <a:off x="3398781" y="3029639"/>
              <a:ext cx="661012" cy="1046602"/>
            </a:xfrm>
            <a:prstGeom prst="roundRect">
              <a:avLst>
                <a:gd name="adj" fmla="val 31667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D6C4326-3AB7-9449-BCE4-80B8A982ED57}"/>
                </a:ext>
              </a:extLst>
            </p:cNvPr>
            <p:cNvSpPr/>
            <p:nvPr/>
          </p:nvSpPr>
          <p:spPr>
            <a:xfrm>
              <a:off x="4399742" y="3029639"/>
              <a:ext cx="661012" cy="1046602"/>
            </a:xfrm>
            <a:prstGeom prst="roundRect">
              <a:avLst>
                <a:gd name="adj" fmla="val 31667"/>
              </a:avLst>
            </a:prstGeom>
            <a:solidFill>
              <a:schemeClr val="accent3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4372E0-4EF4-DB44-9D01-6138D0E293C4}"/>
                </a:ext>
              </a:extLst>
            </p:cNvPr>
            <p:cNvSpPr/>
            <p:nvPr/>
          </p:nvSpPr>
          <p:spPr>
            <a:xfrm>
              <a:off x="5400703" y="3029639"/>
              <a:ext cx="661012" cy="1046602"/>
            </a:xfrm>
            <a:prstGeom prst="roundRect">
              <a:avLst>
                <a:gd name="adj" fmla="val 31667"/>
              </a:avLst>
            </a:prstGeom>
            <a:solidFill>
              <a:schemeClr val="accent4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06FBFF5-0F96-DB49-806C-8A31908ACCA7}"/>
                </a:ext>
              </a:extLst>
            </p:cNvPr>
            <p:cNvSpPr/>
            <p:nvPr/>
          </p:nvSpPr>
          <p:spPr>
            <a:xfrm>
              <a:off x="6401664" y="3029639"/>
              <a:ext cx="661012" cy="1046602"/>
            </a:xfrm>
            <a:prstGeom prst="roundRect">
              <a:avLst>
                <a:gd name="adj" fmla="val 31667"/>
              </a:avLst>
            </a:prstGeom>
            <a:solidFill>
              <a:schemeClr val="accent5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487A55A-1D98-384B-839D-246CC08EEBDC}"/>
                </a:ext>
              </a:extLst>
            </p:cNvPr>
            <p:cNvSpPr/>
            <p:nvPr/>
          </p:nvSpPr>
          <p:spPr>
            <a:xfrm>
              <a:off x="7402625" y="3029639"/>
              <a:ext cx="661012" cy="1046602"/>
            </a:xfrm>
            <a:prstGeom prst="roundRect">
              <a:avLst>
                <a:gd name="adj" fmla="val 31667"/>
              </a:avLst>
            </a:prstGeom>
            <a:solidFill>
              <a:schemeClr val="accent6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C6F15FD-E5DA-AB4F-9940-B168770EEF6C}"/>
                </a:ext>
              </a:extLst>
            </p:cNvPr>
            <p:cNvSpPr/>
            <p:nvPr/>
          </p:nvSpPr>
          <p:spPr>
            <a:xfrm>
              <a:off x="8403586" y="3029639"/>
              <a:ext cx="661012" cy="1046602"/>
            </a:xfrm>
            <a:prstGeom prst="roundRect">
              <a:avLst>
                <a:gd name="adj" fmla="val 31667"/>
              </a:avLst>
            </a:prstGeom>
            <a:solidFill>
              <a:schemeClr val="bg1">
                <a:lumMod val="65000"/>
              </a:schemeClr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9B204FC-EACA-2648-A751-D3A932FBAFE1}"/>
                </a:ext>
              </a:extLst>
            </p:cNvPr>
            <p:cNvSpPr/>
            <p:nvPr/>
          </p:nvSpPr>
          <p:spPr>
            <a:xfrm>
              <a:off x="9404548" y="3029639"/>
              <a:ext cx="661012" cy="1046602"/>
            </a:xfrm>
            <a:prstGeom prst="roundRect">
              <a:avLst>
                <a:gd name="adj" fmla="val 31667"/>
              </a:avLst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5341C2-B4C0-834C-B3E1-C3EA6BF59ECA}"/>
              </a:ext>
            </a:extLst>
          </p:cNvPr>
          <p:cNvGrpSpPr/>
          <p:nvPr userDrawn="1"/>
        </p:nvGrpSpPr>
        <p:grpSpPr>
          <a:xfrm>
            <a:off x="2207780" y="2030681"/>
            <a:ext cx="7679330" cy="3201703"/>
            <a:chOff x="2207780" y="2030681"/>
            <a:chExt cx="7679330" cy="320170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33B5FD-B6FD-5A45-9675-DD39435254C3}"/>
                </a:ext>
              </a:extLst>
            </p:cNvPr>
            <p:cNvSpPr txBox="1"/>
            <p:nvPr/>
          </p:nvSpPr>
          <p:spPr>
            <a:xfrm>
              <a:off x="2207780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003C7B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CF9070-C633-2243-99E2-E934F3350FD8}"/>
                </a:ext>
              </a:extLst>
            </p:cNvPr>
            <p:cNvSpPr txBox="1"/>
            <p:nvPr/>
          </p:nvSpPr>
          <p:spPr>
            <a:xfrm>
              <a:off x="3210397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0096FF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A23B83-D974-9546-873D-00431BE84ABF}"/>
                </a:ext>
              </a:extLst>
            </p:cNvPr>
            <p:cNvSpPr txBox="1"/>
            <p:nvPr/>
          </p:nvSpPr>
          <p:spPr>
            <a:xfrm>
              <a:off x="4213014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75D5FF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22B3095-E023-FF4B-B370-438F41101E56}"/>
                </a:ext>
              </a:extLst>
            </p:cNvPr>
            <p:cNvSpPr txBox="1"/>
            <p:nvPr/>
          </p:nvSpPr>
          <p:spPr>
            <a:xfrm>
              <a:off x="5215631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B3880B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26A55CC-9575-3A4C-9B61-06DB3DF820AB}"/>
                </a:ext>
              </a:extLst>
            </p:cNvPr>
            <p:cNvSpPr txBox="1"/>
            <p:nvPr/>
          </p:nvSpPr>
          <p:spPr>
            <a:xfrm>
              <a:off x="6218248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F6C828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9A286E-675A-B54E-9606-D23745C7BAAB}"/>
                </a:ext>
              </a:extLst>
            </p:cNvPr>
            <p:cNvSpPr txBox="1"/>
            <p:nvPr/>
          </p:nvSpPr>
          <p:spPr>
            <a:xfrm>
              <a:off x="7220865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008000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4337932-CBB1-7742-B4B5-C83767D61D4B}"/>
                </a:ext>
              </a:extLst>
            </p:cNvPr>
            <p:cNvSpPr txBox="1"/>
            <p:nvPr/>
          </p:nvSpPr>
          <p:spPr>
            <a:xfrm>
              <a:off x="8223482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A6A6A6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CEA540-E859-9F40-92BE-D18E5ADE2A9E}"/>
                </a:ext>
              </a:extLst>
            </p:cNvPr>
            <p:cNvSpPr txBox="1"/>
            <p:nvPr/>
          </p:nvSpPr>
          <p:spPr>
            <a:xfrm>
              <a:off x="9226098" y="3942608"/>
              <a:ext cx="661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HEX:</a:t>
              </a:r>
            </a:p>
            <a:p>
              <a:r>
                <a:rPr lang="en-US" sz="1000" dirty="0"/>
                <a:t>D9D9D9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743F49F-7408-BB41-9057-F51DCA0FD63A}"/>
                </a:ext>
              </a:extLst>
            </p:cNvPr>
            <p:cNvSpPr txBox="1"/>
            <p:nvPr/>
          </p:nvSpPr>
          <p:spPr>
            <a:xfrm>
              <a:off x="2207780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0</a:t>
              </a:r>
            </a:p>
            <a:p>
              <a:r>
                <a:rPr lang="en-US" sz="1000" dirty="0"/>
                <a:t>60</a:t>
              </a:r>
            </a:p>
            <a:p>
              <a:r>
                <a:rPr lang="en-US" sz="1000" dirty="0"/>
                <a:t>123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0C1228-083B-D540-A6A3-C297038BAFB1}"/>
                </a:ext>
              </a:extLst>
            </p:cNvPr>
            <p:cNvSpPr txBox="1"/>
            <p:nvPr/>
          </p:nvSpPr>
          <p:spPr>
            <a:xfrm>
              <a:off x="3210397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0</a:t>
              </a:r>
            </a:p>
            <a:p>
              <a:r>
                <a:rPr lang="en-US" sz="1000" dirty="0"/>
                <a:t>150</a:t>
              </a:r>
            </a:p>
            <a:p>
              <a:r>
                <a:rPr lang="en-US" sz="1000" dirty="0"/>
                <a:t>255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2CBE55-A0AA-4D46-85C7-45E751B5EFFE}"/>
                </a:ext>
              </a:extLst>
            </p:cNvPr>
            <p:cNvSpPr txBox="1"/>
            <p:nvPr/>
          </p:nvSpPr>
          <p:spPr>
            <a:xfrm>
              <a:off x="4213014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117</a:t>
              </a:r>
            </a:p>
            <a:p>
              <a:r>
                <a:rPr lang="en-US" sz="1000" dirty="0"/>
                <a:t>213</a:t>
              </a:r>
            </a:p>
            <a:p>
              <a:r>
                <a:rPr lang="en-US" sz="1000" dirty="0"/>
                <a:t>255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5B004F6-8B37-864C-B417-B76FD98F2CBD}"/>
                </a:ext>
              </a:extLst>
            </p:cNvPr>
            <p:cNvSpPr txBox="1"/>
            <p:nvPr/>
          </p:nvSpPr>
          <p:spPr>
            <a:xfrm>
              <a:off x="5215631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179</a:t>
              </a:r>
            </a:p>
            <a:p>
              <a:r>
                <a:rPr lang="en-US" sz="1000" dirty="0"/>
                <a:t>136</a:t>
              </a:r>
            </a:p>
            <a:p>
              <a:r>
                <a:rPr lang="en-US" sz="1000" dirty="0"/>
                <a:t>11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8A99FA-6B9E-BB45-AFBE-5EA8402C5D2C}"/>
                </a:ext>
              </a:extLst>
            </p:cNvPr>
            <p:cNvSpPr txBox="1"/>
            <p:nvPr/>
          </p:nvSpPr>
          <p:spPr>
            <a:xfrm>
              <a:off x="6218248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246</a:t>
              </a:r>
            </a:p>
            <a:p>
              <a:r>
                <a:rPr lang="en-US" sz="1000" dirty="0"/>
                <a:t>200</a:t>
              </a:r>
            </a:p>
            <a:p>
              <a:r>
                <a:rPr lang="en-US" sz="1000" dirty="0"/>
                <a:t>40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7B09C0-0247-E747-893C-3C0C4247E49D}"/>
                </a:ext>
              </a:extLst>
            </p:cNvPr>
            <p:cNvSpPr txBox="1"/>
            <p:nvPr/>
          </p:nvSpPr>
          <p:spPr>
            <a:xfrm>
              <a:off x="7220865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0</a:t>
              </a:r>
            </a:p>
            <a:p>
              <a:r>
                <a:rPr lang="en-US" sz="1000" dirty="0"/>
                <a:t>128</a:t>
              </a:r>
            </a:p>
            <a:p>
              <a:r>
                <a:rPr lang="en-US" sz="1000" dirty="0"/>
                <a:t>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F874EC9-1249-B740-B83F-426040C4147D}"/>
                </a:ext>
              </a:extLst>
            </p:cNvPr>
            <p:cNvSpPr txBox="1"/>
            <p:nvPr/>
          </p:nvSpPr>
          <p:spPr>
            <a:xfrm>
              <a:off x="8223482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166</a:t>
              </a:r>
            </a:p>
            <a:p>
              <a:r>
                <a:rPr lang="en-US" sz="1000" dirty="0"/>
                <a:t>166</a:t>
              </a:r>
            </a:p>
            <a:p>
              <a:r>
                <a:rPr lang="en-US" sz="1000" dirty="0"/>
                <a:t>166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2423363-0D4C-FA4F-A208-471A95A113B3}"/>
                </a:ext>
              </a:extLst>
            </p:cNvPr>
            <p:cNvSpPr txBox="1"/>
            <p:nvPr/>
          </p:nvSpPr>
          <p:spPr>
            <a:xfrm>
              <a:off x="9226098" y="4524498"/>
              <a:ext cx="661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RGB:</a:t>
              </a:r>
            </a:p>
            <a:p>
              <a:r>
                <a:rPr lang="en-US" sz="1000" dirty="0"/>
                <a:t>217</a:t>
              </a:r>
            </a:p>
            <a:p>
              <a:r>
                <a:rPr lang="en-US" sz="1000" dirty="0"/>
                <a:t>217</a:t>
              </a:r>
            </a:p>
            <a:p>
              <a:r>
                <a:rPr lang="en-US" sz="1000" dirty="0"/>
                <a:t>217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72E0662-D22B-604D-903B-2188D8B8B11E}"/>
                </a:ext>
              </a:extLst>
            </p:cNvPr>
            <p:cNvSpPr txBox="1"/>
            <p:nvPr/>
          </p:nvSpPr>
          <p:spPr>
            <a:xfrm>
              <a:off x="2207780" y="2030681"/>
              <a:ext cx="65087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These colors are found in this Theme’s master color palette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04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on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FF31BE-A5A4-EB49-9D2D-C62C582F3AAD}"/>
              </a:ext>
            </a:extLst>
          </p:cNvPr>
          <p:cNvSpPr/>
          <p:nvPr userDrawn="1"/>
        </p:nvSpPr>
        <p:spPr>
          <a:xfrm>
            <a:off x="0" y="0"/>
            <a:ext cx="997691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76493-C7E3-DF4F-A34A-A66644C84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3514" y="1867449"/>
            <a:ext cx="8814486" cy="164251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rgbClr val="1C2C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D8198-D77D-5A4C-AEB5-3B4C8B2C4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3512" y="3602038"/>
            <a:ext cx="8814487" cy="1127617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B0ADD-B26A-914F-9297-16BDE3470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7600" y="5616662"/>
            <a:ext cx="3200400" cy="365125"/>
          </a:xfrm>
        </p:spPr>
        <p:txBody>
          <a:bodyPr/>
          <a:lstStyle>
            <a:lvl1pPr>
              <a:lnSpc>
                <a:spcPct val="80000"/>
              </a:lnSpc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3AE28AAE-82D8-E544-941E-527F0A4B29AF}" type="datetime4">
              <a:rPr lang="en-US" smtClean="0"/>
              <a:pPr/>
              <a:t>February 3, 2026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5B008-8448-4C49-8FB3-516BEC31A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057" y="345323"/>
            <a:ext cx="5056294" cy="1618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227601-C969-9A46-8161-004A691C7A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4961" y="5208510"/>
            <a:ext cx="3382884" cy="115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8684-C00D-4744-9F6D-AD75508C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B2F8A-BE20-CC4A-8006-4D960D948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89F34-9B04-1843-99BA-5C73C3F9C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C8C5-4D11-CB4F-A5A3-BA485F84D125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89C56-1C43-3140-AA3C-2749E4F8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07CC7-CA3D-5446-AC68-ACC47104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6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9EFA-C517-CF45-8A11-6251C19F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2FD81-98E4-B146-B7CA-493CEB8F1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14918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D5317-C70F-D74C-A177-05694939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0F12-E9E8-8742-9A9E-79280370D25E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5E63-9EC4-2E40-BFD8-3C02BC04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1F269-B223-DA47-A096-BAD7A9573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7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phot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An airplane wing in the sky&#10;&#10;Description automatically generated with medium confidence">
            <a:extLst>
              <a:ext uri="{FF2B5EF4-FFF2-40B4-BE49-F238E27FC236}">
                <a16:creationId xmlns:a16="http://schemas.microsoft.com/office/drawing/2014/main" id="{8B0725B8-30AA-804B-ACB9-E82BAFEF6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72" b="36181"/>
          <a:stretch/>
        </p:blipFill>
        <p:spPr>
          <a:xfrm>
            <a:off x="0" y="0"/>
            <a:ext cx="12227215" cy="6858000"/>
          </a:xfrm>
          <a:prstGeom prst="rect">
            <a:avLst/>
          </a:prstGeom>
        </p:spPr>
      </p:pic>
      <p:pic>
        <p:nvPicPr>
          <p:cNvPr id="9" name="Picture 8" descr="A picture containing text, weapon, knife&#10;&#10;Description automatically generated">
            <a:extLst>
              <a:ext uri="{FF2B5EF4-FFF2-40B4-BE49-F238E27FC236}">
                <a16:creationId xmlns:a16="http://schemas.microsoft.com/office/drawing/2014/main" id="{B1D87AE1-619B-1442-A183-35B7EE234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7875" y="0"/>
            <a:ext cx="25241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C9EFA-C517-CF45-8A11-6251C19F24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96151"/>
            <a:ext cx="10515600" cy="229393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section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2FD81-98E4-B146-B7CA-493CEB8F1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17077"/>
            <a:ext cx="10515600" cy="114918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section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1F269-B223-DA47-A096-BAD7A9573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1BC90-651E-7C48-B2E7-6A9B1D7F89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58898" y="6249638"/>
            <a:ext cx="2176227" cy="5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3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5684-C1EB-744E-8623-B0E6D29C4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F5F61-58A4-C946-838B-356105888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8E896-4937-6249-9D63-956B9299E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76909-C6CB-774E-B10F-7B6AA1BA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8CCF4-7A20-3949-A2DB-4E15D573E8C3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64549-805B-6843-A4CA-DFBB39BE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EEFCF-1EE3-C54B-979D-B1E8F5BA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5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1331-6EF4-BC4E-89B0-EEE78438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F5504-3A1B-4241-8422-38ABCA797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4B727-E574-5147-A248-9AF357B5E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76676-BEC1-9240-9B5B-764346FF8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B097C-4670-B849-B191-071B8D0BC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AC2CA-F376-9146-9DEA-25FF3BB7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D74E-0090-894C-B40A-8011D64430A0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B2339-2BA6-4B44-8FCE-60528F35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0122A-6250-3843-AC8A-39D2A051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1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34E1-E93A-814E-A24B-27426034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8142D-1D23-1643-AC7D-6D1D0124D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91EDE-697E-1245-A375-A4D61E36F26F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7FA79-2FFC-C34C-AD21-407461FD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E0259-76FF-1F49-BDCC-8053CFF4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3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F82C-58F7-4C48-B7B9-51F9B097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AC4B-B61A-B644-B52E-7CE268F325B3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F3E54-8B74-9743-92FB-7F51084C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CF342-799F-3342-8B85-F387086E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weapon, knife&#10;&#10;Description automatically generated">
            <a:extLst>
              <a:ext uri="{FF2B5EF4-FFF2-40B4-BE49-F238E27FC236}">
                <a16:creationId xmlns:a16="http://schemas.microsoft.com/office/drawing/2014/main" id="{59329CC5-3BAD-0B4F-80C4-4DAEF3F602A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667875" y="0"/>
            <a:ext cx="252412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B910E2-8ECF-AF47-9B33-B7815ACF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48DC3-BB28-CF46-BF26-75E09D7CD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C4C4-E5E2-1F43-B3DF-38E2201BA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71662" y="6356350"/>
            <a:ext cx="1270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52F0FE-0B5D-7A4F-B41D-7EBF2E6EC852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053A7-372E-0D42-945C-FB39DC907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033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0802C-B05F-AC45-81DF-3A45B8F9D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25223" y="6356350"/>
            <a:ext cx="971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8BA510-60E4-0F4F-8E27-ACEC053DD0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F16BDC-C0F0-D042-B595-5ECF173E248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7858898" y="6249638"/>
            <a:ext cx="2176227" cy="5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0C0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06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SzPct val="100000"/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00000"/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A5A7-D6D3-8DE3-71B3-AAF32653B4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ATM Enterprise Risk &amp; Operational Gap (AERO)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C61F4-FC9D-734E-16F0-84DB2380F2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Runway Separation Services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1D46B-8FF9-4664-7240-5A70AB89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8AAE-82D8-E544-941E-527F0A4B29AF}" type="datetime4">
              <a:rPr lang="en-US" smtClean="0"/>
              <a:pPr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4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F5DAF-1606-787A-C08B-98DD1DED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 Process – 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638CE-6BDA-F192-39B6-7D7935D64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Legacy Practice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Bottom Up:  Identify Individual Operator Needs</a:t>
            </a:r>
          </a:p>
          <a:p>
            <a:r>
              <a:rPr lang="en-US" dirty="0"/>
              <a:t>AERO </a:t>
            </a:r>
            <a:r>
              <a:rPr lang="en-US" dirty="0">
                <a:sym typeface="Wingdings" panose="05000000000000000000" pitchFamily="2" charset="2"/>
              </a:rPr>
              <a:t> Top Down:  Enterprise Level Needs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6B48F-1B37-6BF2-127C-9D6C75FB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C8C5-4D11-CB4F-A5A3-BA485F84D125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8E91C-976C-82C9-D628-288EA8B7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E374A-DDED-71D6-791F-5E7AE373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C3CCCB-9DF5-61DA-41FA-59A18F9E2DEA}"/>
              </a:ext>
            </a:extLst>
          </p:cNvPr>
          <p:cNvSpPr/>
          <p:nvPr/>
        </p:nvSpPr>
        <p:spPr>
          <a:xfrm>
            <a:off x="1025236" y="3624348"/>
            <a:ext cx="1911929" cy="1717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Enterprise Architecture Viewpoints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C2E2EB-748E-388D-D8C0-EBE691128647}"/>
              </a:ext>
            </a:extLst>
          </p:cNvPr>
          <p:cNvSpPr/>
          <p:nvPr/>
        </p:nvSpPr>
        <p:spPr>
          <a:xfrm>
            <a:off x="3516282" y="3624348"/>
            <a:ext cx="1911929" cy="1717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 Architecture to NAS systems, Services, &amp; Operations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055ED-AB8C-8D29-FC46-AD254DBD14B6}"/>
              </a:ext>
            </a:extLst>
          </p:cNvPr>
          <p:cNvSpPr/>
          <p:nvPr/>
        </p:nvSpPr>
        <p:spPr>
          <a:xfrm>
            <a:off x="6007328" y="3624347"/>
            <a:ext cx="1911929" cy="1717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Data-Driven Analysis to Identify Gaps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3ADD873-9A76-0088-823D-21A21AE7C6D6}"/>
              </a:ext>
            </a:extLst>
          </p:cNvPr>
          <p:cNvSpPr/>
          <p:nvPr/>
        </p:nvSpPr>
        <p:spPr>
          <a:xfrm>
            <a:off x="3070167" y="4358638"/>
            <a:ext cx="326968" cy="24938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8574143-2532-A4BE-9E01-B095350016D1}"/>
              </a:ext>
            </a:extLst>
          </p:cNvPr>
          <p:cNvSpPr/>
          <p:nvPr/>
        </p:nvSpPr>
        <p:spPr>
          <a:xfrm>
            <a:off x="5547358" y="4358638"/>
            <a:ext cx="326968" cy="24938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62FBF51-0DD5-47C3-08FB-7285BB453EAA}"/>
              </a:ext>
            </a:extLst>
          </p:cNvPr>
          <p:cNvSpPr/>
          <p:nvPr/>
        </p:nvSpPr>
        <p:spPr>
          <a:xfrm>
            <a:off x="8052259" y="4358637"/>
            <a:ext cx="326968" cy="24938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773385-9557-4783-298E-529755F42336}"/>
              </a:ext>
            </a:extLst>
          </p:cNvPr>
          <p:cNvSpPr/>
          <p:nvPr/>
        </p:nvSpPr>
        <p:spPr>
          <a:xfrm>
            <a:off x="8498374" y="3624346"/>
            <a:ext cx="1911929" cy="1717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Propose ONA(s) for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10859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BA51-F66B-E094-CEC4-8681AE92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ACE76-6C8E-2151-8C6F-EBD75BE78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Virtually no occurrences attributed to lack or failure of ATM Systems</a:t>
            </a:r>
          </a:p>
          <a:p>
            <a:r>
              <a:rPr lang="en-US" dirty="0"/>
              <a:t>Most common failures:  Human Projection &amp; Cognition</a:t>
            </a:r>
          </a:p>
          <a:p>
            <a:pPr lvl="1"/>
            <a:r>
              <a:rPr lang="en-US" dirty="0"/>
              <a:t>Inability to accurately project future location of vehicles, aircraft</a:t>
            </a:r>
          </a:p>
          <a:p>
            <a:pPr lvl="1"/>
            <a:r>
              <a:rPr lang="en-US" dirty="0"/>
              <a:t>Confusing or forgetting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8092F-2116-CAA0-A695-5DEE6F5A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C8C5-4D11-CB4F-A5A3-BA485F84D125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94D1-FEF0-6D77-A14F-E7C2F39B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4896-6265-A496-99E9-8D63A42F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6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E83D-CD2E-0B0B-4C58-7249A0F3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ONA 1 – Controller Projection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5F8E2-63DD-5E90-7FA7-F9AD73391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210"/>
            <a:ext cx="5444447" cy="4796753"/>
          </a:xfrm>
        </p:spPr>
        <p:txBody>
          <a:bodyPr/>
          <a:lstStyle/>
          <a:p>
            <a:r>
              <a:rPr lang="en-US" dirty="0"/>
              <a:t>Tools to support controller short term predictions</a:t>
            </a:r>
          </a:p>
          <a:p>
            <a:pPr lvl="1"/>
            <a:r>
              <a:rPr lang="en-US" dirty="0"/>
              <a:t>Continuously computed vector information, predicted separation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64FA7-6826-50C8-4803-8BE23E06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C8C5-4D11-CB4F-A5A3-BA485F84D125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2A906-9BF6-8DD0-40D5-336ACD1E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8249E-A0FE-E59F-AFD0-AAAF5256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CA3BD-E02E-0036-2732-502D41F35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5" y="3230829"/>
            <a:ext cx="5193664" cy="188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651596C1-E711-A364-07E3-3C84D1BB0A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"/>
          <a:stretch>
            <a:fillRect/>
          </a:stretch>
        </p:blipFill>
        <p:spPr bwMode="auto">
          <a:xfrm>
            <a:off x="6096000" y="1802783"/>
            <a:ext cx="5943600" cy="3951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13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CB9AC-2AA8-6D58-C5C3-C6675AD4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ONA 2 – Runway Exit Lines</a:t>
            </a:r>
          </a:p>
        </p:txBody>
      </p:sp>
      <p:pic>
        <p:nvPicPr>
          <p:cNvPr id="8" name="Content Placeholder 7" descr="A picture containing map&#10;&#10;AI-generated content may be incorrect.">
            <a:extLst>
              <a:ext uri="{FF2B5EF4-FFF2-40B4-BE49-F238E27FC236}">
                <a16:creationId xmlns:a16="http://schemas.microsoft.com/office/drawing/2014/main" id="{A8D78AB2-1B0C-8409-2DAA-C7F757154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2" y="1556684"/>
            <a:ext cx="5439488" cy="397454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A572E-64A6-ADE6-E54A-68EA1604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C8C5-4D11-CB4F-A5A3-BA485F84D125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B6639-8C72-AEC6-3F97-50B992B50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E95D2-D35E-D405-EBBC-A4305CD0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48861-BE8D-A436-25E5-FA96A1C99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12" y="2265699"/>
            <a:ext cx="5036185" cy="2556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7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n aerial view of a city&#10;&#10;AI-generated content may be incorrect.">
            <a:extLst>
              <a:ext uri="{FF2B5EF4-FFF2-40B4-BE49-F238E27FC236}">
                <a16:creationId xmlns:a16="http://schemas.microsoft.com/office/drawing/2014/main" id="{C44B0E91-7A19-692F-019D-CB6712E66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2210" b="-1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27827-7E97-2AED-31F9-106B8F37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121" y="589243"/>
            <a:ext cx="4037343" cy="1899912"/>
          </a:xfrm>
        </p:spPr>
        <p:txBody>
          <a:bodyPr>
            <a:normAutofit/>
          </a:bodyPr>
          <a:lstStyle/>
          <a:p>
            <a:r>
              <a:rPr lang="en-US" sz="3700" dirty="0"/>
              <a:t>Potential ONA 3:  Using Runways as Taxiways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73183-623E-39DC-F73F-6585176EF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167331" cy="3742762"/>
          </a:xfrm>
        </p:spPr>
        <p:txBody>
          <a:bodyPr>
            <a:normAutofit/>
          </a:bodyPr>
          <a:lstStyle/>
          <a:p>
            <a:r>
              <a:rPr lang="en-US" sz="2000" dirty="0"/>
              <a:t>Advisory Circular 150/5300-13B states that “using runways as a taxiway introduces an elevated risk to operational safety.”</a:t>
            </a:r>
          </a:p>
          <a:p>
            <a:r>
              <a:rPr lang="en-US" sz="2000" dirty="0"/>
              <a:t>Tradeoff assessment should compare efficiency savings to expected costs of a runway collision</a:t>
            </a:r>
          </a:p>
          <a:p>
            <a:r>
              <a:rPr lang="en-US" sz="2000" dirty="0"/>
              <a:t>ONA might find that this procedure is not an operational need</a:t>
            </a:r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C4988-B1B5-42AF-E4D3-5A42DD30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996C8C5-4D11-CB4F-A5A3-BA485F84D125}" type="datetime4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February 3, 2026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FABD5-5507-A521-DAA2-27CA5219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A7CF-3C93-B8D7-7E0B-3927004B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A8BA510-60E4-0F4F-8E27-ACEC053DD05C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0" name="Midway">
            <a:hlinkClick r:id="" action="ppaction://media"/>
            <a:extLst>
              <a:ext uri="{FF2B5EF4-FFF2-40B4-BE49-F238E27FC236}">
                <a16:creationId xmlns:a16="http://schemas.microsoft.com/office/drawing/2014/main" id="{368B4238-A382-CA82-9EA7-999826D70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677" y="1312764"/>
            <a:ext cx="6253088" cy="351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1693F-E627-679E-0E35-3DB78AF1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Potential ONA 4 – Communication /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B288E-92A5-EE48-0F3B-06DDA9CD6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1900" dirty="0"/>
              <a:t>GA Call Signs are hard to remember, easy to confuse</a:t>
            </a:r>
          </a:p>
          <a:p>
            <a:r>
              <a:rPr lang="en-US" sz="1900" dirty="0"/>
              <a:t>Richmond RVA Flyers fly Diamond DA-40 aircraft with these call signs:</a:t>
            </a:r>
          </a:p>
          <a:p>
            <a:pPr lvl="1"/>
            <a:r>
              <a:rPr lang="en-US" sz="1900" dirty="0"/>
              <a:t>N502RF</a:t>
            </a:r>
          </a:p>
          <a:p>
            <a:pPr lvl="1"/>
            <a:r>
              <a:rPr lang="en-US" sz="1900" dirty="0"/>
              <a:t>N503RF</a:t>
            </a:r>
          </a:p>
          <a:p>
            <a:pPr lvl="1"/>
            <a:r>
              <a:rPr lang="en-US" sz="1900" dirty="0"/>
              <a:t>N531RF</a:t>
            </a:r>
          </a:p>
          <a:p>
            <a:pPr lvl="1"/>
            <a:r>
              <a:rPr lang="en-US" sz="1900" dirty="0"/>
              <a:t>N602RF</a:t>
            </a:r>
          </a:p>
          <a:p>
            <a:pPr lvl="1"/>
            <a:r>
              <a:rPr lang="en-US" sz="1900" dirty="0"/>
              <a:t>N702RF</a:t>
            </a:r>
          </a:p>
          <a:p>
            <a:r>
              <a:rPr lang="en-US" sz="1900" dirty="0"/>
              <a:t>Military and Commercial aircraft use intuitive, easy-to-remember call signs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E4B6F-D85E-C394-8E48-4B3DE6D2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2" y="6356350"/>
            <a:ext cx="281959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996C8C5-4D11-CB4F-A5A3-BA485F84D125}" type="datetime4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February 3, 2026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57E088F-B0E1-6091-7BFD-B999F9539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r="14598" b="2"/>
          <a:stretch>
            <a:fillRect/>
          </a:stretch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B962F-E0B3-3FFE-A5CA-446E39E7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8D7AF-BADF-9A2B-2BB5-77864C1B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A8BA510-60E4-0F4F-8E27-ACEC053DD05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9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7364-D498-4716-A2A2-8ADDB022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09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B2034-3327-1687-D3FC-2C3CC056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C8C5-4D11-CB4F-A5A3-BA485F84D125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1477B-0F5B-F05A-568A-E31B9E3B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7BDB1-DEFD-DB40-94CC-BE54C80D4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BA510-60E4-0F4F-8E27-ACEC053DD0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713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AA-AJV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C7B"/>
      </a:accent1>
      <a:accent2>
        <a:srgbClr val="0096FF"/>
      </a:accent2>
      <a:accent3>
        <a:srgbClr val="75D5FF"/>
      </a:accent3>
      <a:accent4>
        <a:srgbClr val="B3880B"/>
      </a:accent4>
      <a:accent5>
        <a:srgbClr val="F6C828"/>
      </a:accent5>
      <a:accent6>
        <a:srgbClr val="008000"/>
      </a:accent6>
      <a:hlink>
        <a:srgbClr val="119EDA"/>
      </a:hlink>
      <a:folHlink>
        <a:srgbClr val="119ED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32074</TotalTime>
  <Words>237</Words>
  <Application>Microsoft Office PowerPoint</Application>
  <PresentationFormat>Widescreen</PresentationFormat>
  <Paragraphs>47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Wingdings</vt:lpstr>
      <vt:lpstr>1_Office Theme</vt:lpstr>
      <vt:lpstr>ATM Enterprise Risk &amp; Operational Gap (AERO) Assessment</vt:lpstr>
      <vt:lpstr>AERO Process – Executive Summary</vt:lpstr>
      <vt:lpstr>Key Findings</vt:lpstr>
      <vt:lpstr>Potential ONA 1 – Controller Projection Tools</vt:lpstr>
      <vt:lpstr>Potential ONA 2 – Runway Exit Lines</vt:lpstr>
      <vt:lpstr>Potential ONA 3:  Using Runways as Taxiways</vt:lpstr>
      <vt:lpstr>Potential ONA 4 – Communication / Identification</vt:lpstr>
      <vt:lpstr>Questions?</vt:lpstr>
    </vt:vector>
  </TitlesOfParts>
  <Company>Federal Aviation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Whatley, Nichole L (FAA)</dc:creator>
  <cp:lastModifiedBy>Alan Bell</cp:lastModifiedBy>
  <cp:revision>112</cp:revision>
  <cp:lastPrinted>2025-05-27T20:29:35Z</cp:lastPrinted>
  <dcterms:created xsi:type="dcterms:W3CDTF">2025-02-19T19:52:59Z</dcterms:created>
  <dcterms:modified xsi:type="dcterms:W3CDTF">2026-02-03T18:24:48Z</dcterms:modified>
</cp:coreProperties>
</file>